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5" r:id="rId4"/>
    <p:sldMasterId id="2147483702" r:id="rId5"/>
  </p:sldMasterIdLst>
  <p:notesMasterIdLst>
    <p:notesMasterId r:id="rId42"/>
  </p:notesMasterIdLst>
  <p:handoutMasterIdLst>
    <p:handoutMasterId r:id="rId43"/>
  </p:handoutMasterIdLst>
  <p:sldIdLst>
    <p:sldId id="256" r:id="rId6"/>
    <p:sldId id="295" r:id="rId7"/>
    <p:sldId id="363" r:id="rId8"/>
    <p:sldId id="365" r:id="rId9"/>
    <p:sldId id="300" r:id="rId10"/>
    <p:sldId id="380" r:id="rId11"/>
    <p:sldId id="350" r:id="rId12"/>
    <p:sldId id="385" r:id="rId13"/>
    <p:sldId id="392" r:id="rId14"/>
    <p:sldId id="393" r:id="rId15"/>
    <p:sldId id="395" r:id="rId16"/>
    <p:sldId id="397" r:id="rId17"/>
    <p:sldId id="349" r:id="rId18"/>
    <p:sldId id="339" r:id="rId19"/>
    <p:sldId id="357" r:id="rId20"/>
    <p:sldId id="366" r:id="rId21"/>
    <p:sldId id="360" r:id="rId22"/>
    <p:sldId id="335" r:id="rId23"/>
    <p:sldId id="361" r:id="rId24"/>
    <p:sldId id="338" r:id="rId25"/>
    <p:sldId id="371" r:id="rId26"/>
    <p:sldId id="390" r:id="rId27"/>
    <p:sldId id="399" r:id="rId28"/>
    <p:sldId id="401" r:id="rId29"/>
    <p:sldId id="348" r:id="rId30"/>
    <p:sldId id="353" r:id="rId31"/>
    <p:sldId id="354" r:id="rId32"/>
    <p:sldId id="355" r:id="rId33"/>
    <p:sldId id="375" r:id="rId34"/>
    <p:sldId id="387" r:id="rId35"/>
    <p:sldId id="289" r:id="rId36"/>
    <p:sldId id="298" r:id="rId37"/>
    <p:sldId id="302" r:id="rId38"/>
    <p:sldId id="294" r:id="rId39"/>
    <p:sldId id="372" r:id="rId40"/>
    <p:sldId id="26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son, Michael C (US)" initials="JMC(" lastIdx="1" clrIdx="0">
    <p:extLst>
      <p:ext uri="{19B8F6BF-5375-455C-9EA6-DF929625EA0E}">
        <p15:presenceInfo xmlns:p15="http://schemas.microsoft.com/office/powerpoint/2012/main" userId="Johnson, Michael C (US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6C"/>
    <a:srgbClr val="00A3E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78660" autoAdjust="0"/>
  </p:normalViewPr>
  <p:slideViewPr>
    <p:cSldViewPr snapToGrid="0" showGuides="1">
      <p:cViewPr varScale="1">
        <p:scale>
          <a:sx n="65" d="100"/>
          <a:sy n="65" d="100"/>
        </p:scale>
        <p:origin x="1147" y="4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542"/>
    </p:cViewPr>
  </p:sorterViewPr>
  <p:notesViewPr>
    <p:cSldViewPr snapToGrid="0">
      <p:cViewPr varScale="1">
        <p:scale>
          <a:sx n="63" d="100"/>
          <a:sy n="63" d="100"/>
        </p:scale>
        <p:origin x="313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Norris.h.Heintzelman@lmco.com</a:t>
            </a:r>
          </a:p>
          <a:p>
            <a:r>
              <a:rPr lang="en-US" dirty="0"/>
              <a:t>michael.c.johnson@lmco.com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11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Still need human ground truth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95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89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84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59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8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91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Lockheed Martin Proprietary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Lockheed Martin Proprietary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5F514-E216-4B0B-9B33-6FEA2EC08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21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Lockheed Martin Proprietary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Lockheed Martin Proprietary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5F514-E216-4B0B-9B33-6FEA2EC08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272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62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Lockheed Martin Proprietary Information</a:t>
            </a:r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Lockheed Martin Proprietary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32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“how do you do the machine learning?”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26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7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Can we leverage the strengths of many automated sources for better performance on our data?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9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422400" y="1676400"/>
            <a:ext cx="1219200" cy="914400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3048000" y="1676400"/>
            <a:ext cx="1219200" cy="914400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673600" y="1676400"/>
            <a:ext cx="1219200" cy="914400"/>
          </a:xfrm>
          <a:prstGeom prst="rect">
            <a:avLst/>
          </a:prstGeom>
          <a:solidFill>
            <a:srgbClr val="101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422400" y="2895600"/>
            <a:ext cx="1219200" cy="914400"/>
          </a:xfrm>
          <a:prstGeom prst="rect">
            <a:avLst/>
          </a:prstGeom>
          <a:solidFill>
            <a:srgbClr val="43B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048000" y="2895600"/>
            <a:ext cx="1219200" cy="914400"/>
          </a:xfrm>
          <a:prstGeom prst="rect">
            <a:avLst/>
          </a:prstGeom>
          <a:solidFill>
            <a:srgbClr val="046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673600" y="2895600"/>
            <a:ext cx="1219200" cy="914400"/>
          </a:xfrm>
          <a:prstGeom prst="rect">
            <a:avLst/>
          </a:prstGeom>
          <a:solidFill>
            <a:srgbClr val="005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299200" y="2895600"/>
            <a:ext cx="1219200" cy="914400"/>
          </a:xfrm>
          <a:prstGeom prst="rect">
            <a:avLst/>
          </a:prstGeom>
          <a:solidFill>
            <a:srgbClr val="00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924800" y="2895600"/>
            <a:ext cx="1219200" cy="914400"/>
          </a:xfrm>
          <a:prstGeom prst="rect">
            <a:avLst/>
          </a:prstGeom>
          <a:solidFill>
            <a:srgbClr val="00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550400" y="2895600"/>
            <a:ext cx="1219200" cy="914400"/>
          </a:xfrm>
          <a:prstGeom prst="rect">
            <a:avLst/>
          </a:prstGeom>
          <a:solidFill>
            <a:srgbClr val="00A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422400" y="4114800"/>
            <a:ext cx="1219200" cy="914400"/>
          </a:xfrm>
          <a:prstGeom prst="rect">
            <a:avLst/>
          </a:prstGeom>
          <a:solidFill>
            <a:srgbClr val="833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8000" y="4114800"/>
            <a:ext cx="1219200" cy="914400"/>
          </a:xfrm>
          <a:prstGeom prst="rect">
            <a:avLst/>
          </a:prstGeom>
          <a:solidFill>
            <a:srgbClr val="972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673600" y="4114800"/>
            <a:ext cx="1219200" cy="914400"/>
          </a:xfrm>
          <a:prstGeom prst="rect">
            <a:avLst/>
          </a:prstGeom>
          <a:solidFill>
            <a:srgbClr val="593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299200" y="4114800"/>
            <a:ext cx="1219200" cy="9144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7924800" y="4114800"/>
            <a:ext cx="1219200" cy="914400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9550400" y="4114800"/>
            <a:ext cx="1219200" cy="914400"/>
          </a:xfrm>
          <a:prstGeom prst="rect">
            <a:avLst/>
          </a:prstGeom>
          <a:solidFill>
            <a:srgbClr val="E03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8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3798333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119261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rgbClr val="63666A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092954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rgbClr val="63666A"/>
                </a:solidFill>
              </a:defRPr>
            </a:lvl2pPr>
            <a:lvl3pPr>
              <a:defRPr sz="1400">
                <a:solidFill>
                  <a:srgbClr val="63666A"/>
                </a:solidFill>
              </a:defRPr>
            </a:lvl3pPr>
            <a:lvl4pPr>
              <a:defRPr sz="1400">
                <a:solidFill>
                  <a:srgbClr val="63666A"/>
                </a:solidFill>
              </a:defRPr>
            </a:lvl4pPr>
            <a:lvl5pPr>
              <a:defRPr sz="1400">
                <a:solidFill>
                  <a:srgbClr val="63666A"/>
                </a:solidFill>
              </a:defRPr>
            </a:lvl5pPr>
            <a:lvl6pPr>
              <a:defRPr sz="1400">
                <a:solidFill>
                  <a:srgbClr val="63666A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1238808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9863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390" y="2397012"/>
            <a:ext cx="8125218" cy="19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idx="10"/>
          </p:nvPr>
        </p:nvSpPr>
        <p:spPr bwMode="auto">
          <a:xfrm>
            <a:off x="406400" y="1066801"/>
            <a:ext cx="11379200" cy="1125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7693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3" y="458991"/>
            <a:ext cx="11576049" cy="531812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920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idx="10"/>
          </p:nvPr>
        </p:nvSpPr>
        <p:spPr bwMode="auto">
          <a:xfrm>
            <a:off x="406400" y="1066801"/>
            <a:ext cx="1137920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826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r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938" y="2340236"/>
            <a:ext cx="6074124" cy="14782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137458" y="6646080"/>
            <a:ext cx="436880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defTabSz="887413" eaLnBrk="0" hangingPunct="0">
              <a:spcBef>
                <a:spcPct val="50000"/>
              </a:spcBef>
              <a:defRPr/>
            </a:pPr>
            <a:fld id="{64656387-9EC9-2A48-B681-9EB8401986DC}" type="slidenum">
              <a:rPr lang="en-US" sz="800" kern="0" smtClean="0">
                <a:solidFill>
                  <a:prstClr val="white"/>
                </a:solidFill>
                <a:ea typeface="ＭＳ Ｐゴシック" pitchFamily="-112" charset="-128"/>
                <a:cs typeface="Arial" panose="020B0604020202020204" pitchFamily="34" charset="0"/>
              </a:rPr>
              <a:pPr defTabSz="887413" eaLnBrk="0" hangingPunct="0">
                <a:spcBef>
                  <a:spcPct val="50000"/>
                </a:spcBef>
                <a:defRPr/>
              </a:pPr>
              <a:t>‹#›</a:t>
            </a:fld>
            <a:r>
              <a:rPr lang="en-US" sz="800" kern="0" dirty="0">
                <a:solidFill>
                  <a:prstClr val="white"/>
                </a:solidFill>
                <a:ea typeface="ＭＳ Ｐゴシック" pitchFamily="-112" charset="-128"/>
                <a:cs typeface="Arial" panose="020B0604020202020204" pitchFamily="34" charset="0"/>
              </a:rPr>
              <a:t>   |   Lockheed Martin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89590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A3D446-DD26-8746-A5E0-4AA01199C4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159" y="5014795"/>
            <a:ext cx="4948480" cy="119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547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35687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6461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168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3640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-112" charset="-128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116" y="6370886"/>
            <a:ext cx="1722797" cy="416342"/>
          </a:xfrm>
          <a:prstGeom prst="rect">
            <a:avLst/>
          </a:prstGeom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2752" y="230188"/>
            <a:ext cx="11372849" cy="531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914400"/>
            <a:ext cx="11379200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37458" y="6646080"/>
            <a:ext cx="436880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marL="0" marR="0" lvl="0" indent="0" algn="l" defTabSz="88741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656387-9EC9-2A48-B681-9EB8401986DC}" type="slidenum"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-112" charset="-128"/>
                <a:cs typeface="Arial" panose="020B0604020202020204" pitchFamily="34" charset="0"/>
              </a:rPr>
              <a:pPr marL="0" marR="0" lvl="0" indent="0" algn="l" defTabSz="887413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-112" charset="-128"/>
                <a:cs typeface="Arial" panose="020B0604020202020204" pitchFamily="34" charset="0"/>
              </a:rPr>
              <a:t>   |  </a:t>
            </a:r>
          </a:p>
        </p:txBody>
      </p:sp>
    </p:spTree>
    <p:extLst>
      <p:ext uri="{BB962C8B-B14F-4D97-AF65-F5344CB8AC3E}">
        <p14:creationId xmlns:p14="http://schemas.microsoft.com/office/powerpoint/2010/main" val="4056149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</p:sldLayoutIdLst>
  <p:hf sldNum="0" hdr="0" dt="0"/>
  <p:txStyles>
    <p:titleStyle>
      <a:lvl1pPr algn="l" defTabSz="887413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4000" b="0" cap="none" spc="100" baseline="0">
          <a:solidFill>
            <a:srgbClr val="002F6C"/>
          </a:solidFill>
          <a:effectLst/>
          <a:latin typeface="Calibri Light" panose="020F0302020204030204" pitchFamily="34" charset="0"/>
          <a:ea typeface="ＭＳ Ｐゴシック" pitchFamily="-112" charset="-128"/>
          <a:cs typeface="Arial" panose="020B0604020202020204" pitchFamily="34" charset="0"/>
        </a:defRPr>
      </a:lvl1pPr>
      <a:lvl2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222250" indent="-222250" algn="l" defTabSz="887413" rtl="0" eaLnBrk="1" fontAlgn="base" hangingPunct="1">
        <a:spcBef>
          <a:spcPts val="0"/>
        </a:spcBef>
        <a:spcAft>
          <a:spcPct val="0"/>
        </a:spcAft>
        <a:buSzPct val="100000"/>
        <a:buChar char="•"/>
        <a:defRPr sz="1800" b="1">
          <a:solidFill>
            <a:srgbClr val="636664"/>
          </a:solidFill>
          <a:effectLst/>
          <a:latin typeface="Calibri" panose="020F0502020204030204" pitchFamily="34" charset="0"/>
          <a:ea typeface="ＭＳ Ｐゴシック" pitchFamily="-112" charset="-128"/>
          <a:cs typeface="Calibri" panose="020F0502020204030204" pitchFamily="34" charset="0"/>
        </a:defRPr>
      </a:lvl1pPr>
      <a:lvl2pPr marL="511175" indent="-279400" algn="l" defTabSz="887413" rtl="0" eaLnBrk="1" fontAlgn="base" hangingPunct="1">
        <a:spcBef>
          <a:spcPts val="0"/>
        </a:spcBef>
        <a:spcAft>
          <a:spcPct val="0"/>
        </a:spcAft>
        <a:buSzPct val="100000"/>
        <a:buChar char="–"/>
        <a:defRPr sz="1800" b="0">
          <a:solidFill>
            <a:srgbClr val="636664"/>
          </a:solidFill>
          <a:effectLst/>
          <a:latin typeface="Calibri Light" panose="020F0302020204030204" pitchFamily="34" charset="0"/>
          <a:ea typeface="ＭＳ Ｐゴシック" pitchFamily="-112" charset="-128"/>
          <a:cs typeface="Calibri Light" panose="020F0302020204030204" pitchFamily="34" charset="0"/>
        </a:defRPr>
      </a:lvl2pPr>
      <a:lvl3pPr marL="744538" indent="-233363" algn="l" defTabSz="887413" rtl="0" eaLnBrk="1" fontAlgn="base" hangingPunct="1">
        <a:spcBef>
          <a:spcPts val="0"/>
        </a:spcBef>
        <a:spcAft>
          <a:spcPct val="0"/>
        </a:spcAft>
        <a:buSzPct val="80000"/>
        <a:buChar char="•"/>
        <a:defRPr sz="1800" b="0">
          <a:solidFill>
            <a:srgbClr val="636664"/>
          </a:solidFill>
          <a:effectLst/>
          <a:latin typeface="Calibri Light" panose="020F0302020204030204" pitchFamily="34" charset="0"/>
          <a:ea typeface="ＭＳ Ｐゴシック" pitchFamily="-112" charset="-128"/>
          <a:cs typeface="Calibri Light" panose="020F0302020204030204" pitchFamily="34" charset="0"/>
        </a:defRPr>
      </a:lvl3pPr>
      <a:lvl4pPr marL="914400" indent="-169863" algn="l" defTabSz="887413" rtl="0" eaLnBrk="1" fontAlgn="base" hangingPunct="1">
        <a:spcBef>
          <a:spcPct val="20000"/>
        </a:spcBef>
        <a:spcAft>
          <a:spcPct val="0"/>
        </a:spcAft>
        <a:buSzPct val="80000"/>
        <a:buFont typeface="Arial" pitchFamily="34" charset="0"/>
        <a:buChar char="–"/>
        <a:defRPr sz="2000" b="1">
          <a:solidFill>
            <a:schemeClr val="bg2"/>
          </a:solidFill>
          <a:effectLst/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4pPr>
      <a:lvl5pPr marL="1146175" indent="-177800" algn="l" defTabSz="887413" rtl="0" eaLnBrk="1" fontAlgn="base" hangingPunct="1">
        <a:spcBef>
          <a:spcPct val="20000"/>
        </a:spcBef>
        <a:spcAft>
          <a:spcPct val="0"/>
        </a:spcAft>
        <a:buSzPct val="80000"/>
        <a:buFont typeface="Arial" pitchFamily="34" charset="0"/>
        <a:buChar char="•"/>
        <a:defRPr sz="2000" b="1">
          <a:solidFill>
            <a:schemeClr val="bg2"/>
          </a:solidFill>
          <a:effectLst/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5pPr>
      <a:lvl6pPr marL="24511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083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3655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227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57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311438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 txBox="1">
            <a:spLocks/>
          </p:cNvSpPr>
          <p:nvPr userDrawn="1"/>
        </p:nvSpPr>
        <p:spPr>
          <a:xfrm>
            <a:off x="507668" y="6478683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930" y="6392159"/>
            <a:ext cx="1479820" cy="35760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1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6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3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13.sv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11.svg"/><Relationship Id="rId5" Type="http://schemas.openxmlformats.org/officeDocument/2006/relationships/image" Target="../media/image23.svg"/><Relationship Id="rId15" Type="http://schemas.openxmlformats.org/officeDocument/2006/relationships/image" Target="../media/image32.svg"/><Relationship Id="rId10" Type="http://schemas.openxmlformats.org/officeDocument/2006/relationships/image" Target="../media/image10.png"/><Relationship Id="rId19" Type="http://schemas.openxmlformats.org/officeDocument/2006/relationships/image" Target="../media/image36.svg"/><Relationship Id="rId4" Type="http://schemas.openxmlformats.org/officeDocument/2006/relationships/image" Target="../media/image22.png"/><Relationship Id="rId9" Type="http://schemas.openxmlformats.org/officeDocument/2006/relationships/image" Target="../media/image28.sv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Norris Heintzelman</a:t>
            </a:r>
          </a:p>
          <a:p>
            <a:r>
              <a:rPr lang="en-US" dirty="0"/>
              <a:t>Michael Johnson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A8B6ED-1D2B-49F5-9174-A911BC9A57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San Francisco, CA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81A0F8-E67C-4529-B4AC-A737FC27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NLP From Scratch</a:t>
            </a:r>
            <a:endParaRPr lang="en-US" sz="40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Solving the cold start problem for natural language processing</a:t>
            </a:r>
            <a:endParaRPr lang="en-US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08359D-9617-420C-B488-1465B776E6BD}"/>
              </a:ext>
            </a:extLst>
          </p:cNvPr>
          <p:cNvSpPr/>
          <p:nvPr/>
        </p:nvSpPr>
        <p:spPr>
          <a:xfrm>
            <a:off x="85344" y="6489115"/>
            <a:ext cx="8784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2018 Lockheed Martin Corporation. All Rights Reserved.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718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DD5F73-DF67-4175-A776-E813FE12C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pic>
        <p:nvPicPr>
          <p:cNvPr id="8" name="Graphic 7" descr="Checklist">
            <a:extLst>
              <a:ext uri="{FF2B5EF4-FFF2-40B4-BE49-F238E27FC236}">
                <a16:creationId xmlns:a16="http://schemas.microsoft.com/office/drawing/2014/main" id="{F6099C55-20AE-4938-95BE-98C9B242E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7082" y="1686719"/>
            <a:ext cx="1547191" cy="1547191"/>
          </a:xfrm>
          <a:prstGeom prst="rect">
            <a:avLst/>
          </a:prstGeom>
        </p:spPr>
      </p:pic>
      <p:pic>
        <p:nvPicPr>
          <p:cNvPr id="10" name="Graphic 9" descr="Gears">
            <a:extLst>
              <a:ext uri="{FF2B5EF4-FFF2-40B4-BE49-F238E27FC236}">
                <a16:creationId xmlns:a16="http://schemas.microsoft.com/office/drawing/2014/main" id="{1E37D5E3-EC0C-4EC8-953C-81EA927C1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25561" y="1686719"/>
            <a:ext cx="1392530" cy="1392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7D29E0-AD4A-4342-9E39-F196FBE16AEF}"/>
              </a:ext>
            </a:extLst>
          </p:cNvPr>
          <p:cNvSpPr txBox="1"/>
          <p:nvPr/>
        </p:nvSpPr>
        <p:spPr>
          <a:xfrm>
            <a:off x="7756021" y="1215641"/>
            <a:ext cx="3167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Machine Learning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E0A64B-B400-4E83-A610-80B14FAB681D}"/>
              </a:ext>
            </a:extLst>
          </p:cNvPr>
          <p:cNvSpPr txBox="1"/>
          <p:nvPr/>
        </p:nvSpPr>
        <p:spPr>
          <a:xfrm>
            <a:off x="1332827" y="1215641"/>
            <a:ext cx="2555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Rule/Heuristic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663F42-9C3A-4F71-87BE-CD66E827176E}"/>
              </a:ext>
            </a:extLst>
          </p:cNvPr>
          <p:cNvSpPr/>
          <p:nvPr/>
        </p:nvSpPr>
        <p:spPr>
          <a:xfrm>
            <a:off x="4392782" y="1686719"/>
            <a:ext cx="305067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defRPr/>
            </a:pPr>
            <a:r>
              <a:rPr lang="en-US" sz="2000" b="1" dirty="0">
                <a:solidFill>
                  <a:srgbClr val="3F3F40"/>
                </a:solidFill>
                <a:latin typeface="knowledge-medium"/>
              </a:rPr>
              <a:t>UTC set to win EU approval for $23 billion Rockwell Collins deal</a:t>
            </a:r>
          </a:p>
          <a:p>
            <a:pPr lvl="0">
              <a:defRPr/>
            </a:pPr>
            <a:r>
              <a:rPr lang="en-US" sz="1400" dirty="0">
                <a:solidFill>
                  <a:srgbClr val="2D2D2D"/>
                </a:solidFill>
                <a:latin typeface="Lato"/>
              </a:rPr>
              <a:t>The deal, announced in September last year, would create a new player in the top echelon of suppliers to Boeing, Airbus, Bombardier, and other plane makers…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E15F0FB-E7E7-44BC-8715-0312760FEDE4}"/>
              </a:ext>
            </a:extLst>
          </p:cNvPr>
          <p:cNvSpPr/>
          <p:nvPr/>
        </p:nvSpPr>
        <p:spPr>
          <a:xfrm rot="5400000">
            <a:off x="8626503" y="3418865"/>
            <a:ext cx="1190645" cy="584775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5A336C-6E9D-45BF-AADA-0D2C8FBEEDE3}"/>
              </a:ext>
            </a:extLst>
          </p:cNvPr>
          <p:cNvSpPr txBox="1"/>
          <p:nvPr/>
        </p:nvSpPr>
        <p:spPr>
          <a:xfrm>
            <a:off x="8239873" y="4411254"/>
            <a:ext cx="1963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 Model will learn flexible rules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5464D0-D0B7-4914-A312-65ADE0058CF9}"/>
              </a:ext>
            </a:extLst>
          </p:cNvPr>
          <p:cNvGrpSpPr/>
          <p:nvPr/>
        </p:nvGrpSpPr>
        <p:grpSpPr>
          <a:xfrm>
            <a:off x="3240047" y="1242264"/>
            <a:ext cx="4169845" cy="1393932"/>
            <a:chOff x="3240047" y="1242264"/>
            <a:chExt cx="4169845" cy="13939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D1D7ED8-3FC2-4A6F-8EA5-46DA020F6DEF}"/>
                </a:ext>
              </a:extLst>
            </p:cNvPr>
            <p:cNvGrpSpPr/>
            <p:nvPr/>
          </p:nvGrpSpPr>
          <p:grpSpPr>
            <a:xfrm>
              <a:off x="3240047" y="1686719"/>
              <a:ext cx="4169845" cy="949477"/>
              <a:chOff x="3240047" y="1686719"/>
              <a:chExt cx="4169845" cy="949477"/>
            </a:xfrm>
          </p:grpSpPr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DD55CF2-BD27-4BB0-AEAC-E63D692DC1B4}"/>
                  </a:ext>
                </a:extLst>
              </p:cNvPr>
              <p:cNvSpPr/>
              <p:nvPr/>
            </p:nvSpPr>
            <p:spPr>
              <a:xfrm>
                <a:off x="3240047" y="1875539"/>
                <a:ext cx="1190645" cy="584775"/>
              </a:xfrm>
              <a:prstGeom prst="rightArrow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AD01E88-23E7-4436-B418-7B4B1103E425}"/>
                  </a:ext>
                </a:extLst>
              </p:cNvPr>
              <p:cNvSpPr/>
              <p:nvPr/>
            </p:nvSpPr>
            <p:spPr>
              <a:xfrm>
                <a:off x="4450148" y="1686719"/>
                <a:ext cx="2959744" cy="949477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E4960C-3C47-4168-8CF0-2B1ED2B993F9}"/>
                </a:ext>
              </a:extLst>
            </p:cNvPr>
            <p:cNvSpPr txBox="1"/>
            <p:nvPr/>
          </p:nvSpPr>
          <p:spPr>
            <a:xfrm>
              <a:off x="4782887" y="1242264"/>
              <a:ext cx="2078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Apply Rules to Titles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F7EA99-BC5C-4F77-84D2-110784506B7A}"/>
              </a:ext>
            </a:extLst>
          </p:cNvPr>
          <p:cNvGrpSpPr/>
          <p:nvPr/>
        </p:nvGrpSpPr>
        <p:grpSpPr>
          <a:xfrm>
            <a:off x="4450148" y="2607547"/>
            <a:ext cx="4266038" cy="1616508"/>
            <a:chOff x="4450148" y="2607547"/>
            <a:chExt cx="4266038" cy="16165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4C996A-A809-44B0-90DC-8EC5C7F928F6}"/>
                </a:ext>
              </a:extLst>
            </p:cNvPr>
            <p:cNvGrpSpPr/>
            <p:nvPr/>
          </p:nvGrpSpPr>
          <p:grpSpPr>
            <a:xfrm>
              <a:off x="4450148" y="2607547"/>
              <a:ext cx="4266038" cy="1172053"/>
              <a:chOff x="4450148" y="2607547"/>
              <a:chExt cx="4266038" cy="1172053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FD64000-60F1-4F29-96D0-219CC1FAAC71}"/>
                  </a:ext>
                </a:extLst>
              </p:cNvPr>
              <p:cNvSpPr/>
              <p:nvPr/>
            </p:nvSpPr>
            <p:spPr>
              <a:xfrm>
                <a:off x="4450148" y="2636196"/>
                <a:ext cx="2959744" cy="1143404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41B8D7FF-7D6B-4C66-A144-CEB72C54B1DC}"/>
                  </a:ext>
                </a:extLst>
              </p:cNvPr>
              <p:cNvSpPr/>
              <p:nvPr/>
            </p:nvSpPr>
            <p:spPr>
              <a:xfrm rot="19955033">
                <a:off x="7526218" y="2607547"/>
                <a:ext cx="1189968" cy="584775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7546E9-955E-4DE0-BC6B-C980D8DB62EF}"/>
                </a:ext>
              </a:extLst>
            </p:cNvPr>
            <p:cNvSpPr txBox="1"/>
            <p:nvPr/>
          </p:nvSpPr>
          <p:spPr>
            <a:xfrm>
              <a:off x="4760430" y="3854723"/>
              <a:ext cx="2315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F6C"/>
                  </a:solidFill>
                </a:rPr>
                <a:t>Feed text to ML Model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E0E1E70-0840-4832-9E44-53D51C0B6BB3}"/>
              </a:ext>
            </a:extLst>
          </p:cNvPr>
          <p:cNvSpPr txBox="1"/>
          <p:nvPr/>
        </p:nvSpPr>
        <p:spPr>
          <a:xfrm>
            <a:off x="679372" y="5181113"/>
            <a:ext cx="4885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How do you write a rule?</a:t>
            </a:r>
          </a:p>
        </p:txBody>
      </p:sp>
    </p:spTree>
    <p:extLst>
      <p:ext uri="{BB962C8B-B14F-4D97-AF65-F5344CB8AC3E}">
        <p14:creationId xmlns:p14="http://schemas.microsoft.com/office/powerpoint/2010/main" val="296872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AE3D-50E8-4406-91CF-F314A4476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Rule: Merger and Acquisition Using </a:t>
            </a:r>
            <a:r>
              <a:rPr lang="en-US" dirty="0" err="1"/>
              <a:t>spaCy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4F3EC-3B7D-4E14-A03C-EFE734859839}"/>
              </a:ext>
            </a:extLst>
          </p:cNvPr>
          <p:cNvSpPr txBox="1"/>
          <p:nvPr/>
        </p:nvSpPr>
        <p:spPr>
          <a:xfrm>
            <a:off x="3008749" y="3631796"/>
            <a:ext cx="574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&lt;Company&gt;   merge | acquire   &lt;Company&gt;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3479D0-B022-4E0A-AF58-759FB13861A7}"/>
              </a:ext>
            </a:extLst>
          </p:cNvPr>
          <p:cNvSpPr/>
          <p:nvPr/>
        </p:nvSpPr>
        <p:spPr bwMode="auto">
          <a:xfrm>
            <a:off x="5023446" y="3690546"/>
            <a:ext cx="1715119" cy="309546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5A85F99-9AE4-4999-A20B-0DF24A73D9ED}"/>
              </a:ext>
            </a:extLst>
          </p:cNvPr>
          <p:cNvSpPr/>
          <p:nvPr/>
        </p:nvSpPr>
        <p:spPr bwMode="auto">
          <a:xfrm>
            <a:off x="6817071" y="3695601"/>
            <a:ext cx="1361192" cy="309546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4F17198-5379-471F-B3CB-2B8AEF030AF8}"/>
              </a:ext>
            </a:extLst>
          </p:cNvPr>
          <p:cNvSpPr/>
          <p:nvPr/>
        </p:nvSpPr>
        <p:spPr bwMode="auto">
          <a:xfrm>
            <a:off x="3551718" y="3700758"/>
            <a:ext cx="1361192" cy="309546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602FEE5-237B-4493-A24B-3EAF56E4A5D4}"/>
              </a:ext>
            </a:extLst>
          </p:cNvPr>
          <p:cNvGrpSpPr/>
          <p:nvPr/>
        </p:nvGrpSpPr>
        <p:grpSpPr>
          <a:xfrm>
            <a:off x="4276962" y="1496722"/>
            <a:ext cx="2990850" cy="2193824"/>
            <a:chOff x="3667362" y="1492704"/>
            <a:chExt cx="2990850" cy="219382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E671E6-CA46-4AA8-88D0-999BC57E8654}"/>
                </a:ext>
              </a:extLst>
            </p:cNvPr>
            <p:cNvSpPr txBox="1"/>
            <p:nvPr/>
          </p:nvSpPr>
          <p:spPr>
            <a:xfrm>
              <a:off x="4077201" y="2435409"/>
              <a:ext cx="2171172" cy="46166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Tokenize/Match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A45FBDD-7E9F-46B8-943B-740E89D58E1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62787" y="2939356"/>
              <a:ext cx="0" cy="747172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B680D325-0ACE-4E35-A60E-08F2846FE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362" y="1492704"/>
              <a:ext cx="2990850" cy="72390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D61CCB4-3C7C-40D7-9C34-4681F521189E}"/>
              </a:ext>
            </a:extLst>
          </p:cNvPr>
          <p:cNvGrpSpPr/>
          <p:nvPr/>
        </p:nvGrpSpPr>
        <p:grpSpPr>
          <a:xfrm>
            <a:off x="1022352" y="2380571"/>
            <a:ext cx="9728904" cy="1378694"/>
            <a:chOff x="412752" y="2376553"/>
            <a:chExt cx="9728904" cy="1378694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9C4564B-2BE2-4831-ACC2-CB9386F4BDA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59404" y="3283099"/>
              <a:ext cx="0" cy="404039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4254B8-A0D1-4863-BBFB-255F9AD03B47}"/>
                </a:ext>
              </a:extLst>
            </p:cNvPr>
            <p:cNvSpPr txBox="1"/>
            <p:nvPr/>
          </p:nvSpPr>
          <p:spPr>
            <a:xfrm>
              <a:off x="3165706" y="2827988"/>
              <a:ext cx="787395" cy="523220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800" b="0" dirty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617CD1-5865-4576-A29E-EE02D08F3D1D}"/>
                </a:ext>
              </a:extLst>
            </p:cNvPr>
            <p:cNvSpPr txBox="1"/>
            <p:nvPr/>
          </p:nvSpPr>
          <p:spPr>
            <a:xfrm>
              <a:off x="6435762" y="2843716"/>
              <a:ext cx="787395" cy="523220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800" b="0" dirty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NER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F15E249-536A-4981-A573-D60AF27962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29460" y="3351208"/>
              <a:ext cx="0" cy="404039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7850115-837D-4016-9D94-7C77291C3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3656" y="2376554"/>
              <a:ext cx="3048000" cy="257175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FFB64AD0-F361-451C-8A8D-3A7DFDF7A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752" y="2376553"/>
              <a:ext cx="3048000" cy="25717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D649A81-A731-4D97-9333-A4A1AD84AE82}"/>
              </a:ext>
            </a:extLst>
          </p:cNvPr>
          <p:cNvGrpSpPr/>
          <p:nvPr/>
        </p:nvGrpSpPr>
        <p:grpSpPr>
          <a:xfrm>
            <a:off x="4105790" y="4000610"/>
            <a:ext cx="3550429" cy="1822554"/>
            <a:chOff x="4105790" y="4000610"/>
            <a:chExt cx="3550429" cy="1822554"/>
          </a:xfrm>
        </p:grpSpPr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id="{9D461920-3858-472B-83EA-EEB7F976C595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4992947" y="3181371"/>
              <a:ext cx="10212" cy="1648692"/>
            </a:xfrm>
            <a:prstGeom prst="bentConnector3">
              <a:avLst>
                <a:gd name="adj1" fmla="val 2338543"/>
              </a:avLst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C038FBAF-F4BE-487F-8773-DE811FCBBFA9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6628202" y="3194807"/>
              <a:ext cx="5055" cy="1616661"/>
            </a:xfrm>
            <a:prstGeom prst="bentConnector3">
              <a:avLst>
                <a:gd name="adj1" fmla="val 4622255"/>
              </a:avLst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CCF6563-CEC9-40BB-91FC-C91F17E4AD08}"/>
                </a:ext>
              </a:extLst>
            </p:cNvPr>
            <p:cNvSpPr txBox="1"/>
            <p:nvPr/>
          </p:nvSpPr>
          <p:spPr>
            <a:xfrm>
              <a:off x="4573820" y="4525161"/>
              <a:ext cx="2497158" cy="46166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Dependency Parse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CCB4B9C-4F76-474A-B468-E5B4EC22C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05790" y="5170439"/>
              <a:ext cx="3550429" cy="652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70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F4FEE1-F19A-4C04-BC3C-15C2F1960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Model: WV Pre-Training + CNN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238220-081B-4360-9AB1-AB854F428906}"/>
              </a:ext>
            </a:extLst>
          </p:cNvPr>
          <p:cNvSpPr/>
          <p:nvPr/>
        </p:nvSpPr>
        <p:spPr>
          <a:xfrm>
            <a:off x="5047891" y="1459555"/>
            <a:ext cx="1914862" cy="10839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word embeddings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645A9C-8078-4A26-BDC9-2036474181F9}"/>
              </a:ext>
            </a:extLst>
          </p:cNvPr>
          <p:cNvSpPr/>
          <p:nvPr/>
        </p:nvSpPr>
        <p:spPr>
          <a:xfrm>
            <a:off x="5047891" y="2769463"/>
            <a:ext cx="1914862" cy="96818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Insert embeddings as first layer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8C2966-BA4D-4036-AAB6-D715BC7580FE}"/>
              </a:ext>
            </a:extLst>
          </p:cNvPr>
          <p:cNvSpPr/>
          <p:nvPr/>
        </p:nvSpPr>
        <p:spPr>
          <a:xfrm>
            <a:off x="5047891" y="3963561"/>
            <a:ext cx="1914862" cy="968189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remaining layers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F1EFDF-D1F5-4BA5-9DD7-DD4C6CEC814C}"/>
              </a:ext>
            </a:extLst>
          </p:cNvPr>
          <p:cNvSpPr/>
          <p:nvPr/>
        </p:nvSpPr>
        <p:spPr>
          <a:xfrm>
            <a:off x="3059520" y="1459555"/>
            <a:ext cx="1509655" cy="1083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Unlabeled corpus (e.g. wikitext103)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58479E-136E-4D15-B53E-4D81B62FA40C}"/>
              </a:ext>
            </a:extLst>
          </p:cNvPr>
          <p:cNvSpPr/>
          <p:nvPr/>
        </p:nvSpPr>
        <p:spPr>
          <a:xfrm>
            <a:off x="3229849" y="4158545"/>
            <a:ext cx="1355464" cy="578222"/>
          </a:xfrm>
          <a:prstGeom prst="rect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Labeled Training 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D4D96C-264D-428C-8992-2B88977234CA}"/>
              </a:ext>
            </a:extLst>
          </p:cNvPr>
          <p:cNvSpPr txBox="1"/>
          <p:nvPr/>
        </p:nvSpPr>
        <p:spPr>
          <a:xfrm>
            <a:off x="4994544" y="5212224"/>
            <a:ext cx="114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63666A"/>
                </a:solidFill>
                <a:latin typeface="Calibri" panose="020F0502020204030204"/>
              </a:rPr>
              <a:t>MandA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1DE914-93BD-41C3-8A5A-3501B0D9F435}"/>
              </a:ext>
            </a:extLst>
          </p:cNvPr>
          <p:cNvSpPr txBox="1"/>
          <p:nvPr/>
        </p:nvSpPr>
        <p:spPr>
          <a:xfrm>
            <a:off x="5951976" y="5182186"/>
            <a:ext cx="114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Distress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8F55F47-0E12-4A42-90DB-53DBC6553551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6005322" y="2543554"/>
            <a:ext cx="0" cy="225909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C6D93F-3818-4BBC-9770-F8DAEEFC5597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4569175" y="2001554"/>
            <a:ext cx="478716" cy="1"/>
          </a:xfrm>
          <a:prstGeom prst="straightConnector1">
            <a:avLst/>
          </a:prstGeom>
          <a:ln w="5715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E4EC5B8-1817-4EB3-8806-539774945C54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6005322" y="3737652"/>
            <a:ext cx="0" cy="225909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1EC633D-4316-4DB6-A98A-A74F26925D4E}"/>
              </a:ext>
            </a:extLst>
          </p:cNvPr>
          <p:cNvCxnSpPr>
            <a:cxnSpLocks/>
            <a:stCxn id="7" idx="2"/>
            <a:endCxn id="17" idx="0"/>
          </p:cNvCxnSpPr>
          <p:nvPr/>
        </p:nvCxnSpPr>
        <p:spPr>
          <a:xfrm flipH="1">
            <a:off x="5567985" y="4931750"/>
            <a:ext cx="437337" cy="280474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F2F21C9-750E-4D41-864D-DB66854C8655}"/>
              </a:ext>
            </a:extLst>
          </p:cNvPr>
          <p:cNvCxnSpPr>
            <a:cxnSpLocks/>
            <a:stCxn id="7" idx="2"/>
            <a:endCxn id="18" idx="0"/>
          </p:cNvCxnSpPr>
          <p:nvPr/>
        </p:nvCxnSpPr>
        <p:spPr>
          <a:xfrm>
            <a:off x="6005322" y="4931750"/>
            <a:ext cx="520094" cy="25043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0A40E48-83F8-45DA-9514-A6C8267872A0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4585313" y="4447656"/>
            <a:ext cx="462578" cy="0"/>
          </a:xfrm>
          <a:prstGeom prst="straightConnector1">
            <a:avLst/>
          </a:prstGeom>
          <a:ln w="5715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232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105F5F-4D11-4000-8EE6-20A39B5A2D90}"/>
              </a:ext>
            </a:extLst>
          </p:cNvPr>
          <p:cNvSpPr/>
          <p:nvPr/>
        </p:nvSpPr>
        <p:spPr bwMode="auto">
          <a:xfrm>
            <a:off x="7993254" y="2449315"/>
            <a:ext cx="3864887" cy="1479528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682ED-826B-48F0-A0AF-F9516FFD1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2" y="285549"/>
            <a:ext cx="9258177" cy="685800"/>
          </a:xfrm>
        </p:spPr>
        <p:txBody>
          <a:bodyPr>
            <a:normAutofit/>
          </a:bodyPr>
          <a:lstStyle/>
          <a:p>
            <a:r>
              <a:rPr lang="en-US" sz="4000" dirty="0"/>
              <a:t>Weakly Supervised Learning: Performance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CE9106-4E2E-4059-84DB-73A112F78C72}"/>
              </a:ext>
            </a:extLst>
          </p:cNvPr>
          <p:cNvSpPr txBox="1"/>
          <p:nvPr/>
        </p:nvSpPr>
        <p:spPr>
          <a:xfrm>
            <a:off x="257110" y="1821467"/>
            <a:ext cx="1643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330,000 Articles</a:t>
            </a:r>
            <a:endParaRPr lang="en-US" sz="1600" b="0" dirty="0">
              <a:solidFill>
                <a:schemeClr val="bg2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88B70C0-44AE-4B18-ABE2-E928C6C74155}"/>
              </a:ext>
            </a:extLst>
          </p:cNvPr>
          <p:cNvCxnSpPr>
            <a:cxnSpLocks/>
            <a:stCxn id="32" idx="3"/>
          </p:cNvCxnSpPr>
          <p:nvPr/>
        </p:nvCxnSpPr>
        <p:spPr bwMode="auto">
          <a:xfrm>
            <a:off x="1900380" y="1990744"/>
            <a:ext cx="863622" cy="0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E9FECE7-A2E5-43E5-A033-F42B2493E67D}"/>
              </a:ext>
            </a:extLst>
          </p:cNvPr>
          <p:cNvSpPr txBox="1"/>
          <p:nvPr/>
        </p:nvSpPr>
        <p:spPr>
          <a:xfrm>
            <a:off x="2834703" y="1821467"/>
            <a:ext cx="3693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500 Identified with Simple </a:t>
            </a:r>
            <a:r>
              <a:rPr lang="en-US" sz="1600" dirty="0" err="1">
                <a:solidFill>
                  <a:schemeClr val="bg2"/>
                </a:solidFill>
              </a:rPr>
              <a:t>MandA</a:t>
            </a:r>
            <a:r>
              <a:rPr lang="en-US" sz="1600" dirty="0">
                <a:solidFill>
                  <a:schemeClr val="bg2"/>
                </a:solidFill>
              </a:rPr>
              <a:t> Rule</a:t>
            </a:r>
            <a:endParaRPr lang="en-US" sz="1600" b="0" dirty="0">
              <a:solidFill>
                <a:schemeClr val="bg2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B1AA246-608C-4CA8-8AEE-5B2ED9666231}"/>
              </a:ext>
            </a:extLst>
          </p:cNvPr>
          <p:cNvCxnSpPr>
            <a:cxnSpLocks/>
          </p:cNvCxnSpPr>
          <p:nvPr/>
        </p:nvCxnSpPr>
        <p:spPr bwMode="auto">
          <a:xfrm>
            <a:off x="6400800" y="1990744"/>
            <a:ext cx="650348" cy="0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1143CAF-940F-4C6E-87A5-26F58F62E4B9}"/>
              </a:ext>
            </a:extLst>
          </p:cNvPr>
          <p:cNvSpPr txBox="1"/>
          <p:nvPr/>
        </p:nvSpPr>
        <p:spPr>
          <a:xfrm>
            <a:off x="6971788" y="1821467"/>
            <a:ext cx="2042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2"/>
                </a:solidFill>
              </a:rPr>
              <a:t>Train CNN Classifier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3AB4F57-F2DB-4C3E-B5AF-C69265167F9A}"/>
              </a:ext>
            </a:extLst>
          </p:cNvPr>
          <p:cNvCxnSpPr>
            <a:cxnSpLocks/>
          </p:cNvCxnSpPr>
          <p:nvPr/>
        </p:nvCxnSpPr>
        <p:spPr bwMode="auto">
          <a:xfrm>
            <a:off x="9014720" y="1990744"/>
            <a:ext cx="727774" cy="0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41D8173-8078-493D-B696-C2A22C014805}"/>
              </a:ext>
            </a:extLst>
          </p:cNvPr>
          <p:cNvSpPr txBox="1"/>
          <p:nvPr/>
        </p:nvSpPr>
        <p:spPr>
          <a:xfrm>
            <a:off x="9605770" y="1733839"/>
            <a:ext cx="2252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6,000 articles marked as </a:t>
            </a:r>
            <a:r>
              <a:rPr lang="en-US" sz="1600" dirty="0" err="1">
                <a:solidFill>
                  <a:schemeClr val="bg2"/>
                </a:solidFill>
              </a:rPr>
              <a:t>MandA</a:t>
            </a:r>
            <a:endParaRPr lang="en-US" sz="1600" b="0" dirty="0">
              <a:solidFill>
                <a:schemeClr val="bg2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6CEB20-92C9-4A90-A4EC-643865F0107D}"/>
              </a:ext>
            </a:extLst>
          </p:cNvPr>
          <p:cNvSpPr/>
          <p:nvPr/>
        </p:nvSpPr>
        <p:spPr bwMode="auto">
          <a:xfrm>
            <a:off x="3604509" y="1350732"/>
            <a:ext cx="1976488" cy="43716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latin typeface="Arial" pitchFamily="-112" charset="0"/>
              </a:rPr>
              <a:t>97% Precision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C3BF36-FAE4-4031-9178-E7D7B3838D39}"/>
              </a:ext>
            </a:extLst>
          </p:cNvPr>
          <p:cNvSpPr/>
          <p:nvPr/>
        </p:nvSpPr>
        <p:spPr bwMode="auto">
          <a:xfrm>
            <a:off x="9739407" y="1296672"/>
            <a:ext cx="1976488" cy="43716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latin typeface="Arial" pitchFamily="-112" charset="0"/>
              </a:rPr>
              <a:t>85% Precision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21C44-4AA8-4F1E-A00B-1929FE70A354}"/>
              </a:ext>
            </a:extLst>
          </p:cNvPr>
          <p:cNvSpPr txBox="1"/>
          <p:nvPr/>
        </p:nvSpPr>
        <p:spPr>
          <a:xfrm>
            <a:off x="8196359" y="4509798"/>
            <a:ext cx="34671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 well when: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have lots of unlabeled data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class target class is a minority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can write a high precision rule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E86ACBD-7B8C-4820-B603-9AA430617328}"/>
              </a:ext>
            </a:extLst>
          </p:cNvPr>
          <p:cNvSpPr txBox="1"/>
          <p:nvPr/>
        </p:nvSpPr>
        <p:spPr>
          <a:xfrm>
            <a:off x="500702" y="4272908"/>
            <a:ext cx="57561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considerations: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Carefully control sampling of majority (negative) class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Pre-train your word vectors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have a large enough corpus (~50m tokens) use that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not, use pretrained (</a:t>
            </a:r>
            <a:r>
              <a:rPr lang="en-US" sz="1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fasttext</a:t>
            </a:r>
            <a:r>
              <a:rPr lang="en-US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glove, word2vec)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3621E96-8BEA-4A9B-8654-81F58C3F7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611288"/>
            <a:ext cx="12192000" cy="19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UltraTech sweetens offer for Binani Cement UltraTech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556693-3418-4D15-86E1-EA49CF7FB1C4}"/>
              </a:ext>
            </a:extLst>
          </p:cNvPr>
          <p:cNvSpPr/>
          <p:nvPr/>
        </p:nvSpPr>
        <p:spPr>
          <a:xfrm>
            <a:off x="8196359" y="3107016"/>
            <a:ext cx="31972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move to beat a rival consortium backed by Bain Capital, Kumar Mangalam Birla-owned UltraTech Cement has increased its bid for </a:t>
            </a:r>
            <a:r>
              <a:rPr lang="en-US" sz="1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Binani</a:t>
            </a:r>
            <a:r>
              <a:rPr lang="en-US" sz="1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Cement...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0B230E-6778-442C-9FD6-E7AD02AEEC8E}"/>
              </a:ext>
            </a:extLst>
          </p:cNvPr>
          <p:cNvSpPr txBox="1"/>
          <p:nvPr/>
        </p:nvSpPr>
        <p:spPr>
          <a:xfrm>
            <a:off x="8164593" y="2449315"/>
            <a:ext cx="3693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UltraTech sweetens offer for </a:t>
            </a:r>
            <a:r>
              <a:rPr lang="en-US" altLang="en-US" sz="1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Binani</a:t>
            </a:r>
            <a:r>
              <a:rPr lang="en-US" altLang="en-US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Cement UltraTech</a:t>
            </a:r>
          </a:p>
          <a:p>
            <a:endParaRPr lang="en-US" sz="1600" b="0" dirty="0">
              <a:solidFill>
                <a:schemeClr val="bg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6CB1D5-3807-4CC2-8320-76CCA1A9AD2C}"/>
              </a:ext>
            </a:extLst>
          </p:cNvPr>
          <p:cNvSpPr/>
          <p:nvPr/>
        </p:nvSpPr>
        <p:spPr bwMode="auto">
          <a:xfrm>
            <a:off x="2563621" y="2436788"/>
            <a:ext cx="3864887" cy="1479528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D7F33A-C737-48E3-BA13-C49566E68EBE}"/>
              </a:ext>
            </a:extLst>
          </p:cNvPr>
          <p:cNvSpPr/>
          <p:nvPr/>
        </p:nvSpPr>
        <p:spPr>
          <a:xfrm>
            <a:off x="2764002" y="2920593"/>
            <a:ext cx="31972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Dec. 18, 2018 Lancaster, Pennsylvania-based Paramount Management Group has acquired CKE ATM Solutions, a Morristown, New Jersey-based-provider of ATM outsourcing services to credit unions and mid-tier financial institutions, according to a press release.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425D73-CBBA-47E3-A8DC-52EC3F41A6F1}"/>
              </a:ext>
            </a:extLst>
          </p:cNvPr>
          <p:cNvSpPr txBox="1"/>
          <p:nvPr/>
        </p:nvSpPr>
        <p:spPr>
          <a:xfrm>
            <a:off x="2734960" y="2436788"/>
            <a:ext cx="3693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Paramount acquires CKE ATM Solutions</a:t>
            </a:r>
            <a:endParaRPr lang="en-US" sz="1600" b="0" dirty="0">
              <a:solidFill>
                <a:schemeClr val="bg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F1BE6F0-5F95-4D02-BB89-76F623814DF6}"/>
              </a:ext>
            </a:extLst>
          </p:cNvPr>
          <p:cNvSpPr/>
          <p:nvPr/>
        </p:nvSpPr>
        <p:spPr bwMode="auto">
          <a:xfrm>
            <a:off x="4198747" y="2122864"/>
            <a:ext cx="232576" cy="289294"/>
          </a:xfrm>
          <a:prstGeom prst="downArrow">
            <a:avLst/>
          </a:prstGeom>
          <a:solidFill>
            <a:schemeClr val="bg2">
              <a:lumMod val="50000"/>
              <a:lumOff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A3F28384-A0AF-47E2-BA73-A83F2D57F611}"/>
              </a:ext>
            </a:extLst>
          </p:cNvPr>
          <p:cNvSpPr/>
          <p:nvPr/>
        </p:nvSpPr>
        <p:spPr bwMode="auto">
          <a:xfrm>
            <a:off x="10005769" y="2094389"/>
            <a:ext cx="232576" cy="289294"/>
          </a:xfrm>
          <a:prstGeom prst="downArrow">
            <a:avLst/>
          </a:prstGeom>
          <a:solidFill>
            <a:schemeClr val="bg2">
              <a:lumMod val="50000"/>
              <a:lumOff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3AE4E-070A-4C3C-83D5-AF9FF2CAD446}"/>
              </a:ext>
            </a:extLst>
          </p:cNvPr>
          <p:cNvSpPr txBox="1"/>
          <p:nvPr/>
        </p:nvSpPr>
        <p:spPr>
          <a:xfrm>
            <a:off x="2410324" y="5629773"/>
            <a:ext cx="7551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we apply a similar strategy to NER?</a:t>
            </a:r>
          </a:p>
        </p:txBody>
      </p:sp>
    </p:spTree>
    <p:extLst>
      <p:ext uri="{BB962C8B-B14F-4D97-AF65-F5344CB8AC3E}">
        <p14:creationId xmlns:p14="http://schemas.microsoft.com/office/powerpoint/2010/main" val="39704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04BA-BE41-46F5-950F-2810BBDA8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Custom Named Entity Recognition (NER)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A8318-C0F7-49C3-ACDA-39390C9D20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6400" y="914401"/>
            <a:ext cx="6264564" cy="369332"/>
          </a:xfrm>
        </p:spPr>
        <p:txBody>
          <a:bodyPr/>
          <a:lstStyle/>
          <a:p>
            <a:r>
              <a:rPr lang="en-US" sz="2400" dirty="0"/>
              <a:t>Training usually lots of  humans marking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B2DB02-266F-493B-A636-FDE0FEBE8351}"/>
              </a:ext>
            </a:extLst>
          </p:cNvPr>
          <p:cNvSpPr/>
          <p:nvPr/>
        </p:nvSpPr>
        <p:spPr>
          <a:xfrm>
            <a:off x="363324" y="1857962"/>
            <a:ext cx="5333140" cy="1200329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b="1" kern="0" dirty="0">
                <a:solidFill>
                  <a:schemeClr val="bg2"/>
                </a:solidFill>
              </a:rPr>
              <a:t>Based in Santa Maria, 7 Days Plumbing Repairs Plus is a plumbing contractor that provides water purification system installation, leak detection and other services.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4033AB-0DAA-479D-A142-925620D5C75D}"/>
              </a:ext>
            </a:extLst>
          </p:cNvPr>
          <p:cNvSpPr txBox="1">
            <a:spLocks/>
          </p:cNvSpPr>
          <p:nvPr/>
        </p:nvSpPr>
        <p:spPr bwMode="auto">
          <a:xfrm>
            <a:off x="1811127" y="3394824"/>
            <a:ext cx="5083942" cy="227754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22250" indent="-22225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1pPr>
            <a:lvl2pPr marL="511175" indent="-27940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800" b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2pPr>
            <a:lvl3pPr marL="744538" indent="-233363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80000"/>
              <a:buChar char="•"/>
              <a:defRPr sz="1800" b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3pPr>
            <a:lvl4pPr marL="914400" indent="-169863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 b="1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4pPr>
            <a:lvl5pPr marL="1146175" indent="-17780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pitchFamily="34" charset="0"/>
              <a:buChar char="•"/>
              <a:defRPr sz="2000" b="1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5pPr>
            <a:lvl6pPr marL="24511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083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3655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227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1800" kern="0" dirty="0"/>
              <a:t>Based in </a:t>
            </a:r>
            <a:r>
              <a:rPr lang="en-US" sz="1800" kern="0" dirty="0">
                <a:highlight>
                  <a:srgbClr val="00FFFF"/>
                </a:highlight>
              </a:rPr>
              <a:t>Santa Maria</a:t>
            </a:r>
            <a:r>
              <a:rPr lang="en-US" sz="1800" kern="0" dirty="0"/>
              <a:t>, </a:t>
            </a:r>
            <a:r>
              <a:rPr lang="en-US" sz="1800" kern="0" dirty="0">
                <a:highlight>
                  <a:srgbClr val="FF00FF"/>
                </a:highlight>
              </a:rPr>
              <a:t>7 Days Plumbing Repairs Plus </a:t>
            </a:r>
            <a:r>
              <a:rPr lang="en-US" sz="1800" kern="0" dirty="0"/>
              <a:t>is a </a:t>
            </a:r>
            <a:r>
              <a:rPr lang="en-US" sz="1800" kern="0" dirty="0">
                <a:highlight>
                  <a:srgbClr val="FF00FF"/>
                </a:highlight>
              </a:rPr>
              <a:t>plumbing contractor </a:t>
            </a:r>
            <a:r>
              <a:rPr lang="en-US" sz="1800" kern="0" dirty="0"/>
              <a:t>that provides </a:t>
            </a:r>
            <a:r>
              <a:rPr lang="en-US" sz="1800" kern="0" dirty="0">
                <a:highlight>
                  <a:srgbClr val="00FF00"/>
                </a:highlight>
              </a:rPr>
              <a:t>water</a:t>
            </a:r>
            <a:r>
              <a:rPr lang="en-US" sz="1800" kern="0" dirty="0"/>
              <a:t> </a:t>
            </a:r>
            <a:r>
              <a:rPr lang="en-US" sz="1800" kern="0" dirty="0">
                <a:highlight>
                  <a:srgbClr val="00FF00"/>
                </a:highlight>
              </a:rPr>
              <a:t>purification system installation</a:t>
            </a:r>
            <a:r>
              <a:rPr lang="en-US" sz="1800" kern="0" dirty="0"/>
              <a:t>, </a:t>
            </a:r>
            <a:r>
              <a:rPr lang="en-US" sz="1800" kern="0" dirty="0">
                <a:highlight>
                  <a:srgbClr val="00FF00"/>
                </a:highlight>
              </a:rPr>
              <a:t>leak detection</a:t>
            </a:r>
            <a:r>
              <a:rPr lang="en-US" sz="1800" kern="0" dirty="0"/>
              <a:t> and other services. </a:t>
            </a:r>
          </a:p>
          <a:p>
            <a:pPr marL="288925" lvl="1" indent="0">
              <a:buNone/>
            </a:pPr>
            <a:r>
              <a:rPr lang="en-US" sz="1400" kern="0" dirty="0">
                <a:highlight>
                  <a:srgbClr val="FFFF00"/>
                </a:highlight>
              </a:rPr>
              <a:t>Date</a:t>
            </a:r>
          </a:p>
          <a:p>
            <a:pPr marL="288925" lvl="1" indent="0">
              <a:buNone/>
            </a:pPr>
            <a:r>
              <a:rPr lang="en-US" sz="1400" kern="0" dirty="0">
                <a:highlight>
                  <a:srgbClr val="00FFFF"/>
                </a:highlight>
              </a:rPr>
              <a:t>Location</a:t>
            </a:r>
          </a:p>
          <a:p>
            <a:pPr marL="288925" lvl="1" indent="0">
              <a:buNone/>
            </a:pPr>
            <a:r>
              <a:rPr lang="en-US" sz="1400" kern="0" dirty="0">
                <a:highlight>
                  <a:srgbClr val="FF00FF"/>
                </a:highlight>
              </a:rPr>
              <a:t>Organization</a:t>
            </a:r>
          </a:p>
          <a:p>
            <a:pPr marL="288925" lvl="1" indent="0">
              <a:buNone/>
            </a:pPr>
            <a:r>
              <a:rPr lang="en-US" sz="1400" kern="0" dirty="0">
                <a:highlight>
                  <a:srgbClr val="00FF00"/>
                </a:highlight>
              </a:rPr>
              <a:t>Product/Service</a:t>
            </a: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CAEC6E9E-C719-4C95-9AF7-F9E1C7366A50}"/>
              </a:ext>
            </a:extLst>
          </p:cNvPr>
          <p:cNvSpPr/>
          <p:nvPr/>
        </p:nvSpPr>
        <p:spPr bwMode="auto">
          <a:xfrm rot="5400000">
            <a:off x="5543925" y="2421124"/>
            <a:ext cx="1126240" cy="82116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latin typeface="Arial" pitchFamily="-11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74D737-D4D4-46E6-8175-0ED191D9E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79" y="969180"/>
            <a:ext cx="4867667" cy="324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93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36C09-C0DA-453A-B23E-A67BA5AF9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Custom NER Model using </a:t>
            </a:r>
            <a:r>
              <a:rPr lang="en-US" sz="4000" dirty="0" err="1"/>
              <a:t>SpaCy</a:t>
            </a:r>
            <a:endParaRPr lang="en-US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7BEC9D-F06B-42C5-A4B7-C3A2DB36269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Based in </a:t>
            </a:r>
            <a:r>
              <a:rPr lang="en-US" sz="1800" dirty="0">
                <a:highlight>
                  <a:srgbClr val="00FFFF"/>
                </a:highlight>
              </a:rPr>
              <a:t>Santa Maria</a:t>
            </a:r>
            <a:r>
              <a:rPr lang="en-US" sz="1800" dirty="0"/>
              <a:t>, </a:t>
            </a:r>
            <a:r>
              <a:rPr lang="en-US" sz="1800" dirty="0">
                <a:highlight>
                  <a:srgbClr val="FFFF00"/>
                </a:highlight>
              </a:rPr>
              <a:t>7 Days </a:t>
            </a:r>
            <a:r>
              <a:rPr lang="en-US" sz="1800" dirty="0"/>
              <a:t>Plumbing Repairs Plus is a plumbing contractor that provides water purification system installation, leak detection and other services. </a:t>
            </a:r>
          </a:p>
          <a:p>
            <a:pPr marL="288925" lvl="1" indent="0">
              <a:buNone/>
            </a:pPr>
            <a:r>
              <a:rPr lang="en-US" sz="1400" b="1" dirty="0" err="1">
                <a:highlight>
                  <a:srgbClr val="FFFF00"/>
                </a:highlight>
              </a:rPr>
              <a:t>SpaCy</a:t>
            </a:r>
            <a:r>
              <a:rPr lang="en-US" sz="1400" b="1" dirty="0">
                <a:highlight>
                  <a:srgbClr val="FFFF00"/>
                </a:highlight>
              </a:rPr>
              <a:t> Date</a:t>
            </a:r>
          </a:p>
          <a:p>
            <a:pPr marL="288925" lvl="1" indent="0">
              <a:buNone/>
            </a:pPr>
            <a:r>
              <a:rPr lang="en-US" sz="1400" b="1" dirty="0" err="1">
                <a:highlight>
                  <a:srgbClr val="00FFFF"/>
                </a:highlight>
              </a:rPr>
              <a:t>SpaCy</a:t>
            </a:r>
            <a:r>
              <a:rPr lang="en-US" sz="1400" b="1" dirty="0">
                <a:highlight>
                  <a:srgbClr val="00FFFF"/>
                </a:highlight>
              </a:rPr>
              <a:t> Location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655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AFEC191-4664-448C-B783-2215FA123076}"/>
              </a:ext>
            </a:extLst>
          </p:cNvPr>
          <p:cNvSpPr/>
          <p:nvPr/>
        </p:nvSpPr>
        <p:spPr bwMode="auto">
          <a:xfrm>
            <a:off x="693776" y="2024637"/>
            <a:ext cx="1789933" cy="2660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latin typeface="Arial" pitchFamily="-11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55B92B-B09E-4D01-B3BA-7A7B724F68F4}"/>
              </a:ext>
            </a:extLst>
          </p:cNvPr>
          <p:cNvSpPr/>
          <p:nvPr/>
        </p:nvSpPr>
        <p:spPr bwMode="auto">
          <a:xfrm>
            <a:off x="2483709" y="1042690"/>
            <a:ext cx="2844104" cy="3353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latin typeface="Arial" pitchFamily="-11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36C09-C0DA-453A-B23E-A67BA5AF9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Custom NER Model using </a:t>
            </a:r>
            <a:r>
              <a:rPr lang="en-US" sz="4000" dirty="0" err="1"/>
              <a:t>SpaCy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119A6-F348-49F3-B6C5-46A6241DB67F}"/>
              </a:ext>
            </a:extLst>
          </p:cNvPr>
          <p:cNvSpPr>
            <a:spLocks noGrp="1"/>
          </p:cNvSpPr>
          <p:nvPr>
            <p:ph idx="10"/>
          </p:nvPr>
        </p:nvSpPr>
        <p:spPr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Based in </a:t>
            </a:r>
            <a:r>
              <a:rPr lang="en-US" sz="1800" dirty="0">
                <a:highlight>
                  <a:srgbClr val="00FFFF"/>
                </a:highlight>
              </a:rPr>
              <a:t>Santa Maria</a:t>
            </a:r>
            <a:r>
              <a:rPr lang="en-US" sz="1800" dirty="0"/>
              <a:t>, </a:t>
            </a:r>
            <a:r>
              <a:rPr lang="en-US" sz="1800" dirty="0">
                <a:highlight>
                  <a:srgbClr val="FFFF00"/>
                </a:highlight>
              </a:rPr>
              <a:t>7 Days </a:t>
            </a:r>
            <a:r>
              <a:rPr lang="en-US" sz="1800" dirty="0"/>
              <a:t>Plumbing Repairs Plus is a plumbing contractor that provides water purification system installation, leak detection and other services. </a:t>
            </a:r>
          </a:p>
          <a:p>
            <a:pPr marL="288925" lvl="1" indent="0">
              <a:buNone/>
            </a:pPr>
            <a:r>
              <a:rPr lang="en-US" sz="1400" b="1" dirty="0" err="1">
                <a:highlight>
                  <a:srgbClr val="FFFF00"/>
                </a:highlight>
              </a:rPr>
              <a:t>SpaCy</a:t>
            </a:r>
            <a:r>
              <a:rPr lang="en-US" sz="1400" b="1" dirty="0">
                <a:highlight>
                  <a:srgbClr val="FFFF00"/>
                </a:highlight>
              </a:rPr>
              <a:t> Date</a:t>
            </a:r>
          </a:p>
          <a:p>
            <a:pPr marL="288925" lvl="1" indent="0">
              <a:buNone/>
            </a:pPr>
            <a:r>
              <a:rPr lang="en-US" sz="1400" b="1" dirty="0" err="1">
                <a:highlight>
                  <a:srgbClr val="00FFFF"/>
                </a:highlight>
              </a:rPr>
              <a:t>SpaCy</a:t>
            </a:r>
            <a:r>
              <a:rPr lang="en-US" sz="1400" b="1" dirty="0">
                <a:highlight>
                  <a:srgbClr val="00FFFF"/>
                </a:highlight>
              </a:rPr>
              <a:t> Location</a:t>
            </a:r>
          </a:p>
          <a:p>
            <a:pPr marL="288925" lvl="1" indent="0">
              <a:buNone/>
            </a:pPr>
            <a:r>
              <a:rPr lang="en-US" sz="1400" b="1" dirty="0"/>
              <a:t>Company Name Rules</a:t>
            </a:r>
          </a:p>
        </p:txBody>
      </p:sp>
    </p:spTree>
    <p:extLst>
      <p:ext uri="{BB962C8B-B14F-4D97-AF65-F5344CB8AC3E}">
        <p14:creationId xmlns:p14="http://schemas.microsoft.com/office/powerpoint/2010/main" val="3758118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EA3821-30B4-4178-B44F-7403EDBDBA52}"/>
              </a:ext>
            </a:extLst>
          </p:cNvPr>
          <p:cNvSpPr/>
          <p:nvPr/>
        </p:nvSpPr>
        <p:spPr bwMode="auto">
          <a:xfrm>
            <a:off x="707910" y="2029016"/>
            <a:ext cx="1849939" cy="2204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latin typeface="Arial" pitchFamily="-11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B9ECA-B78C-488F-A665-7E0BDF5B0FF4}"/>
              </a:ext>
            </a:extLst>
          </p:cNvPr>
          <p:cNvSpPr/>
          <p:nvPr/>
        </p:nvSpPr>
        <p:spPr bwMode="auto">
          <a:xfrm>
            <a:off x="2471352" y="939206"/>
            <a:ext cx="2842054" cy="458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latin typeface="Arial" pitchFamily="-11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36C09-C0DA-453A-B23E-A67BA5AF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2" y="205475"/>
            <a:ext cx="11372849" cy="531812"/>
          </a:xfrm>
        </p:spPr>
        <p:txBody>
          <a:bodyPr>
            <a:noAutofit/>
          </a:bodyPr>
          <a:lstStyle/>
          <a:p>
            <a:r>
              <a:rPr lang="en-US" sz="4000" dirty="0"/>
              <a:t>Custom NER Model using </a:t>
            </a:r>
            <a:r>
              <a:rPr lang="en-US" sz="4000" dirty="0" err="1"/>
              <a:t>SpaCy</a:t>
            </a:r>
            <a:endParaRPr lang="en-US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6B00C8-AB82-4620-ACF1-1352777ACDB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Based in </a:t>
            </a:r>
            <a:r>
              <a:rPr lang="en-US" sz="1800" dirty="0">
                <a:highlight>
                  <a:srgbClr val="00FFFF"/>
                </a:highlight>
              </a:rPr>
              <a:t>Santa Maria</a:t>
            </a:r>
            <a:r>
              <a:rPr lang="en-US" sz="1800" dirty="0"/>
              <a:t>, </a:t>
            </a:r>
            <a:r>
              <a:rPr lang="en-US" sz="1800" dirty="0">
                <a:highlight>
                  <a:srgbClr val="FFFF00"/>
                </a:highlight>
              </a:rPr>
              <a:t>7 Days </a:t>
            </a:r>
            <a:r>
              <a:rPr lang="en-US" sz="1800" dirty="0"/>
              <a:t>Plumbing </a:t>
            </a:r>
            <a:r>
              <a:rPr lang="en-US" sz="1800" dirty="0">
                <a:highlight>
                  <a:srgbClr val="FF00FF"/>
                </a:highlight>
              </a:rPr>
              <a:t>Repairs Plus</a:t>
            </a:r>
            <a:r>
              <a:rPr lang="en-US" sz="1800" dirty="0"/>
              <a:t> is a </a:t>
            </a:r>
            <a:r>
              <a:rPr lang="en-US" sz="1800" dirty="0">
                <a:highlight>
                  <a:srgbClr val="FF00FF"/>
                </a:highlight>
              </a:rPr>
              <a:t>plumbing contractor </a:t>
            </a:r>
            <a:r>
              <a:rPr lang="en-US" sz="1800" dirty="0"/>
              <a:t>that provides water purification system installation, leak detection and other services. </a:t>
            </a:r>
          </a:p>
          <a:p>
            <a:pPr marL="288925" lvl="1" indent="0">
              <a:buNone/>
            </a:pPr>
            <a:r>
              <a:rPr lang="en-US" sz="1400" b="1" dirty="0" err="1">
                <a:highlight>
                  <a:srgbClr val="FFFF00"/>
                </a:highlight>
              </a:rPr>
              <a:t>SpaCy</a:t>
            </a:r>
            <a:r>
              <a:rPr lang="en-US" sz="1400" b="1" dirty="0">
                <a:highlight>
                  <a:srgbClr val="FFFF00"/>
                </a:highlight>
              </a:rPr>
              <a:t> Date</a:t>
            </a:r>
          </a:p>
          <a:p>
            <a:pPr marL="288925" lvl="1" indent="0">
              <a:buNone/>
            </a:pPr>
            <a:r>
              <a:rPr lang="en-US" sz="1400" b="1" dirty="0" err="1">
                <a:highlight>
                  <a:srgbClr val="00FFFF"/>
                </a:highlight>
              </a:rPr>
              <a:t>SpaCy</a:t>
            </a:r>
            <a:r>
              <a:rPr lang="en-US" sz="1400" b="1" dirty="0">
                <a:highlight>
                  <a:srgbClr val="00FFFF"/>
                </a:highlight>
              </a:rPr>
              <a:t> Location</a:t>
            </a:r>
          </a:p>
          <a:p>
            <a:pPr marL="288925" lvl="1" indent="0">
              <a:buNone/>
            </a:pPr>
            <a:r>
              <a:rPr lang="en-US" sz="1400" b="1" dirty="0"/>
              <a:t>Company Name Rules</a:t>
            </a:r>
          </a:p>
          <a:p>
            <a:pPr marL="288925" lvl="1" indent="0">
              <a:buNone/>
            </a:pPr>
            <a:r>
              <a:rPr lang="en-US" sz="1400" b="1" dirty="0">
                <a:highlight>
                  <a:srgbClr val="FF00FF"/>
                </a:highlight>
              </a:rPr>
              <a:t>Other Engine Organization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981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36C09-C0DA-453A-B23E-A67BA5AF9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Custom NER Model using </a:t>
            </a:r>
            <a:r>
              <a:rPr lang="en-US" sz="4000" dirty="0" err="1"/>
              <a:t>SpaCy</a:t>
            </a: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B9ECA-B78C-488F-A665-7E0BDF5B0FF4}"/>
              </a:ext>
            </a:extLst>
          </p:cNvPr>
          <p:cNvSpPr/>
          <p:nvPr/>
        </p:nvSpPr>
        <p:spPr bwMode="auto">
          <a:xfrm>
            <a:off x="2483708" y="963825"/>
            <a:ext cx="2804983" cy="389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latin typeface="Arial" pitchFamily="-11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EA3821-30B4-4178-B44F-7403EDBDBA52}"/>
              </a:ext>
            </a:extLst>
          </p:cNvPr>
          <p:cNvSpPr/>
          <p:nvPr/>
        </p:nvSpPr>
        <p:spPr bwMode="auto">
          <a:xfrm>
            <a:off x="681545" y="2034850"/>
            <a:ext cx="1978527" cy="2621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latin typeface="Arial" pitchFamily="-112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A267008-6353-4428-921F-76EA05959BA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Based in </a:t>
            </a:r>
            <a:r>
              <a:rPr lang="en-US" sz="1800" dirty="0">
                <a:highlight>
                  <a:srgbClr val="00FFFF"/>
                </a:highlight>
              </a:rPr>
              <a:t>Santa Maria</a:t>
            </a:r>
            <a:r>
              <a:rPr lang="en-US" sz="1800" dirty="0"/>
              <a:t>, </a:t>
            </a:r>
            <a:r>
              <a:rPr lang="en-US" sz="1800" dirty="0">
                <a:highlight>
                  <a:srgbClr val="FFFF00"/>
                </a:highlight>
              </a:rPr>
              <a:t>7 Days </a:t>
            </a:r>
            <a:r>
              <a:rPr lang="en-US" sz="1800" dirty="0"/>
              <a:t>Plumbing </a:t>
            </a:r>
            <a:r>
              <a:rPr lang="en-US" sz="1800" dirty="0">
                <a:highlight>
                  <a:srgbClr val="FF00FF"/>
                </a:highlight>
              </a:rPr>
              <a:t>Repairs Plus</a:t>
            </a:r>
            <a:r>
              <a:rPr lang="en-US" sz="1800" dirty="0"/>
              <a:t> is a </a:t>
            </a:r>
            <a:r>
              <a:rPr lang="en-US" sz="1800" dirty="0">
                <a:highlight>
                  <a:srgbClr val="FF00FF"/>
                </a:highlight>
              </a:rPr>
              <a:t>plumbing contractor </a:t>
            </a:r>
            <a:r>
              <a:rPr lang="en-US" sz="1800" dirty="0"/>
              <a:t>that provides </a:t>
            </a:r>
            <a:r>
              <a:rPr lang="en-US" sz="1800" dirty="0">
                <a:highlight>
                  <a:srgbClr val="00FF00"/>
                </a:highlight>
              </a:rPr>
              <a:t>water</a:t>
            </a:r>
            <a:r>
              <a:rPr lang="en-US" sz="1800" dirty="0"/>
              <a:t> </a:t>
            </a:r>
            <a:r>
              <a:rPr lang="en-US" sz="1800" dirty="0">
                <a:highlight>
                  <a:srgbClr val="00FF00"/>
                </a:highlight>
              </a:rPr>
              <a:t>purification system installation</a:t>
            </a:r>
            <a:r>
              <a:rPr lang="en-US" sz="1800" dirty="0"/>
              <a:t>, </a:t>
            </a:r>
            <a:r>
              <a:rPr lang="en-US" sz="1800" dirty="0">
                <a:highlight>
                  <a:srgbClr val="00FF00"/>
                </a:highlight>
              </a:rPr>
              <a:t>leak detection</a:t>
            </a:r>
            <a:r>
              <a:rPr lang="en-US" sz="1800" dirty="0"/>
              <a:t> and other services. </a:t>
            </a:r>
          </a:p>
          <a:p>
            <a:pPr marL="288925" lvl="1" indent="0">
              <a:buNone/>
            </a:pPr>
            <a:r>
              <a:rPr lang="en-US" sz="1400" b="1" dirty="0" err="1">
                <a:highlight>
                  <a:srgbClr val="FFFF00"/>
                </a:highlight>
              </a:rPr>
              <a:t>SpaCy</a:t>
            </a:r>
            <a:r>
              <a:rPr lang="en-US" sz="1400" b="1" dirty="0">
                <a:highlight>
                  <a:srgbClr val="FFFF00"/>
                </a:highlight>
              </a:rPr>
              <a:t> Date</a:t>
            </a:r>
          </a:p>
          <a:p>
            <a:pPr marL="288925" lvl="1" indent="0">
              <a:buNone/>
            </a:pPr>
            <a:r>
              <a:rPr lang="en-US" sz="1400" b="1" dirty="0" err="1">
                <a:highlight>
                  <a:srgbClr val="00FFFF"/>
                </a:highlight>
              </a:rPr>
              <a:t>SpaCy</a:t>
            </a:r>
            <a:r>
              <a:rPr lang="en-US" sz="1400" b="1" dirty="0">
                <a:highlight>
                  <a:srgbClr val="00FFFF"/>
                </a:highlight>
              </a:rPr>
              <a:t> Location</a:t>
            </a:r>
          </a:p>
          <a:p>
            <a:pPr marL="288925" lvl="1" indent="0">
              <a:buNone/>
            </a:pPr>
            <a:r>
              <a:rPr lang="en-US" sz="1400" b="1" dirty="0"/>
              <a:t>Company Name Rules</a:t>
            </a:r>
          </a:p>
          <a:p>
            <a:pPr marL="288925" lvl="1" indent="0">
              <a:buNone/>
            </a:pPr>
            <a:r>
              <a:rPr lang="en-US" sz="1400" b="1" dirty="0">
                <a:highlight>
                  <a:srgbClr val="FF00FF"/>
                </a:highlight>
              </a:rPr>
              <a:t>Other Engine Organization</a:t>
            </a:r>
          </a:p>
          <a:p>
            <a:pPr marL="288925" lvl="1" indent="0">
              <a:buNone/>
            </a:pPr>
            <a:r>
              <a:rPr lang="en-US" sz="1400" b="1" dirty="0">
                <a:highlight>
                  <a:srgbClr val="00FF00"/>
                </a:highlight>
              </a:rPr>
              <a:t>Products/Service Rules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816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C9FF80E-BC08-424F-98B5-9CB7EBB5EFDD}"/>
              </a:ext>
            </a:extLst>
          </p:cNvPr>
          <p:cNvSpPr/>
          <p:nvPr/>
        </p:nvSpPr>
        <p:spPr bwMode="auto">
          <a:xfrm>
            <a:off x="782867" y="4250724"/>
            <a:ext cx="1985044" cy="2387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latin typeface="Arial" pitchFamily="-11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36C09-C0DA-453A-B23E-A67BA5AF9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Custom NER Model using </a:t>
            </a:r>
            <a:r>
              <a:rPr lang="en-US" sz="4000" dirty="0" err="1"/>
              <a:t>SpaCy</a:t>
            </a:r>
            <a:endParaRPr lang="en-US" sz="40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F42B419-AF11-415D-B5BB-41378FFEB3F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0476" y="3429000"/>
            <a:ext cx="11379200" cy="286232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But we need non-overlapping labels (AKA Annotations)</a:t>
            </a:r>
          </a:p>
          <a:p>
            <a:r>
              <a:rPr lang="en-US" dirty="0">
                <a:solidFill>
                  <a:schemeClr val="bg2"/>
                </a:solidFill>
              </a:rPr>
              <a:t>So we assign confidence values, and in an overlap, pick the highest confidence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Company Name Rules		High Confidence</a:t>
            </a:r>
          </a:p>
          <a:p>
            <a:pPr lvl="1"/>
            <a:r>
              <a:rPr lang="en-US" sz="1600" dirty="0">
                <a:solidFill>
                  <a:schemeClr val="bg2"/>
                </a:solidFill>
                <a:highlight>
                  <a:srgbClr val="00FF00"/>
                </a:highlight>
              </a:rPr>
              <a:t>Products/Service Rules	</a:t>
            </a:r>
            <a:r>
              <a:rPr lang="en-US" sz="1600" dirty="0">
                <a:solidFill>
                  <a:schemeClr val="bg2"/>
                </a:solidFill>
              </a:rPr>
              <a:t>	High Confidence</a:t>
            </a:r>
          </a:p>
          <a:p>
            <a:pPr lvl="1"/>
            <a:r>
              <a:rPr lang="en-US" sz="1600" dirty="0" err="1">
                <a:solidFill>
                  <a:schemeClr val="bg2"/>
                </a:solidFill>
                <a:highlight>
                  <a:srgbClr val="FFFF00"/>
                </a:highlight>
              </a:rPr>
              <a:t>SpaCy</a:t>
            </a:r>
            <a:r>
              <a:rPr lang="en-US" sz="1600" dirty="0">
                <a:solidFill>
                  <a:schemeClr val="bg2"/>
                </a:solidFill>
                <a:highlight>
                  <a:srgbClr val="FFFF00"/>
                </a:highlight>
              </a:rPr>
              <a:t> Date</a:t>
            </a:r>
            <a:r>
              <a:rPr lang="en-US" sz="1600" dirty="0">
                <a:solidFill>
                  <a:schemeClr val="bg2"/>
                </a:solidFill>
              </a:rPr>
              <a:t>			Medium Confidence</a:t>
            </a:r>
          </a:p>
          <a:p>
            <a:pPr lvl="1"/>
            <a:r>
              <a:rPr lang="en-US" sz="1600" dirty="0" err="1">
                <a:solidFill>
                  <a:schemeClr val="bg2"/>
                </a:solidFill>
                <a:highlight>
                  <a:srgbClr val="00FFFF"/>
                </a:highlight>
              </a:rPr>
              <a:t>SpaCy</a:t>
            </a:r>
            <a:r>
              <a:rPr lang="en-US" sz="1600" dirty="0">
                <a:solidFill>
                  <a:schemeClr val="bg2"/>
                </a:solidFill>
                <a:highlight>
                  <a:srgbClr val="00FFFF"/>
                </a:highlight>
              </a:rPr>
              <a:t> Location</a:t>
            </a:r>
            <a:r>
              <a:rPr lang="en-US" sz="1600" dirty="0">
                <a:solidFill>
                  <a:schemeClr val="bg2"/>
                </a:solidFill>
              </a:rPr>
              <a:t>			Medium Confidence</a:t>
            </a:r>
          </a:p>
          <a:p>
            <a:pPr lvl="1"/>
            <a:r>
              <a:rPr lang="en-US" sz="1600" dirty="0">
                <a:solidFill>
                  <a:schemeClr val="bg2"/>
                </a:solidFill>
                <a:highlight>
                  <a:srgbClr val="FF00FF"/>
                </a:highlight>
              </a:rPr>
              <a:t>Other Engine Organization</a:t>
            </a:r>
            <a:r>
              <a:rPr lang="en-US" sz="1600" dirty="0">
                <a:solidFill>
                  <a:schemeClr val="bg2"/>
                </a:solidFill>
              </a:rPr>
              <a:t>	Low Confidence</a:t>
            </a:r>
          </a:p>
          <a:p>
            <a:pPr lvl="1"/>
            <a:endParaRPr lang="en-US" sz="1600" dirty="0">
              <a:solidFill>
                <a:schemeClr val="bg2"/>
              </a:solidFill>
            </a:endParaRPr>
          </a:p>
          <a:p>
            <a:r>
              <a:rPr lang="en-US" sz="1800" dirty="0">
                <a:solidFill>
                  <a:schemeClr val="bg2"/>
                </a:solidFill>
              </a:rPr>
              <a:t>Note: the assignment of confidences to particular situations could be quite sophisticated</a:t>
            </a:r>
          </a:p>
          <a:p>
            <a:pPr lvl="1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B9ECA-B78C-488F-A665-7E0BDF5B0FF4}"/>
              </a:ext>
            </a:extLst>
          </p:cNvPr>
          <p:cNvSpPr/>
          <p:nvPr/>
        </p:nvSpPr>
        <p:spPr bwMode="auto">
          <a:xfrm>
            <a:off x="2782741" y="840255"/>
            <a:ext cx="3383280" cy="389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latin typeface="Arial" pitchFamily="-11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EA3821-30B4-4178-B44F-7403EDBDBA52}"/>
              </a:ext>
            </a:extLst>
          </p:cNvPr>
          <p:cNvSpPr/>
          <p:nvPr/>
        </p:nvSpPr>
        <p:spPr bwMode="auto">
          <a:xfrm>
            <a:off x="681546" y="2108991"/>
            <a:ext cx="1814520" cy="2882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latin typeface="Arial" pitchFamily="-11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F1420E-7391-4548-8248-599C9D97EE1E}"/>
              </a:ext>
            </a:extLst>
          </p:cNvPr>
          <p:cNvSpPr txBox="1">
            <a:spLocks/>
          </p:cNvSpPr>
          <p:nvPr/>
        </p:nvSpPr>
        <p:spPr bwMode="auto">
          <a:xfrm>
            <a:off x="406400" y="940459"/>
            <a:ext cx="11379200" cy="20159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22250" indent="-22225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1pPr>
            <a:lvl2pPr marL="511175" indent="-27940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800" b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2pPr>
            <a:lvl3pPr marL="744538" indent="-233363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80000"/>
              <a:buChar char="•"/>
              <a:defRPr sz="1800" b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3pPr>
            <a:lvl4pPr marL="914400" indent="-169863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 b="1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4pPr>
            <a:lvl5pPr marL="1146175" indent="-17780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pitchFamily="34" charset="0"/>
              <a:buChar char="•"/>
              <a:defRPr sz="2000" b="1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5pPr>
            <a:lvl6pPr marL="24511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083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3655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227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1800" kern="0" dirty="0"/>
              <a:t>Based in </a:t>
            </a:r>
            <a:r>
              <a:rPr lang="en-US" sz="1800" kern="0" dirty="0">
                <a:highlight>
                  <a:srgbClr val="00FFFF"/>
                </a:highlight>
              </a:rPr>
              <a:t>Santa Maria</a:t>
            </a:r>
            <a:r>
              <a:rPr lang="en-US" sz="1800" kern="0" dirty="0"/>
              <a:t>, </a:t>
            </a:r>
            <a:r>
              <a:rPr lang="en-US" sz="1800" kern="0" dirty="0">
                <a:highlight>
                  <a:srgbClr val="FFFF00"/>
                </a:highlight>
              </a:rPr>
              <a:t>7 Days </a:t>
            </a:r>
            <a:r>
              <a:rPr lang="en-US" sz="1800" kern="0" dirty="0"/>
              <a:t>Plumbing </a:t>
            </a:r>
            <a:r>
              <a:rPr lang="en-US" sz="1800" kern="0" dirty="0">
                <a:highlight>
                  <a:srgbClr val="FF00FF"/>
                </a:highlight>
              </a:rPr>
              <a:t>Repairs Plus</a:t>
            </a:r>
            <a:r>
              <a:rPr lang="en-US" sz="1800" kern="0" dirty="0"/>
              <a:t> is a </a:t>
            </a:r>
            <a:r>
              <a:rPr lang="en-US" sz="1800" kern="0" dirty="0">
                <a:highlight>
                  <a:srgbClr val="FF00FF"/>
                </a:highlight>
              </a:rPr>
              <a:t>plumbing contractor </a:t>
            </a:r>
            <a:r>
              <a:rPr lang="en-US" sz="1800" kern="0" dirty="0"/>
              <a:t>that provides </a:t>
            </a:r>
            <a:r>
              <a:rPr lang="en-US" sz="1800" kern="0" dirty="0">
                <a:highlight>
                  <a:srgbClr val="00FF00"/>
                </a:highlight>
              </a:rPr>
              <a:t>water</a:t>
            </a:r>
            <a:r>
              <a:rPr lang="en-US" sz="1800" kern="0" dirty="0"/>
              <a:t> </a:t>
            </a:r>
            <a:r>
              <a:rPr lang="en-US" sz="1800" kern="0" dirty="0">
                <a:highlight>
                  <a:srgbClr val="00FF00"/>
                </a:highlight>
              </a:rPr>
              <a:t>purification system installation</a:t>
            </a:r>
            <a:r>
              <a:rPr lang="en-US" sz="1800" kern="0" dirty="0"/>
              <a:t>, </a:t>
            </a:r>
            <a:r>
              <a:rPr lang="en-US" sz="1800" kern="0" dirty="0">
                <a:highlight>
                  <a:srgbClr val="00FF00"/>
                </a:highlight>
              </a:rPr>
              <a:t>leak detection</a:t>
            </a:r>
            <a:r>
              <a:rPr lang="en-US" sz="1800" kern="0" dirty="0"/>
              <a:t> and other services. </a:t>
            </a:r>
          </a:p>
          <a:p>
            <a:pPr marL="288925" lvl="1" indent="0">
              <a:buNone/>
            </a:pPr>
            <a:r>
              <a:rPr lang="en-US" sz="1400" b="1" kern="0" dirty="0" err="1">
                <a:highlight>
                  <a:srgbClr val="FFFF00"/>
                </a:highlight>
              </a:rPr>
              <a:t>SpaCy</a:t>
            </a:r>
            <a:r>
              <a:rPr lang="en-US" sz="1400" b="1" kern="0" dirty="0">
                <a:highlight>
                  <a:srgbClr val="FFFF00"/>
                </a:highlight>
              </a:rPr>
              <a:t> Date</a:t>
            </a:r>
          </a:p>
          <a:p>
            <a:pPr marL="288925" lvl="1" indent="0">
              <a:buNone/>
            </a:pPr>
            <a:r>
              <a:rPr lang="en-US" sz="1400" b="1" kern="0" dirty="0" err="1">
                <a:highlight>
                  <a:srgbClr val="00FFFF"/>
                </a:highlight>
              </a:rPr>
              <a:t>SpaCy</a:t>
            </a:r>
            <a:r>
              <a:rPr lang="en-US" sz="1400" b="1" kern="0" dirty="0">
                <a:highlight>
                  <a:srgbClr val="00FFFF"/>
                </a:highlight>
              </a:rPr>
              <a:t> Location</a:t>
            </a:r>
          </a:p>
          <a:p>
            <a:pPr marL="288925" lvl="1" indent="0">
              <a:buNone/>
            </a:pPr>
            <a:r>
              <a:rPr lang="en-US" sz="1400" b="1" kern="0" dirty="0"/>
              <a:t>Company Name Rules</a:t>
            </a:r>
          </a:p>
          <a:p>
            <a:pPr marL="288925" lvl="1" indent="0">
              <a:buNone/>
            </a:pPr>
            <a:r>
              <a:rPr lang="en-US" sz="1400" b="1" dirty="0">
                <a:highlight>
                  <a:srgbClr val="FF00FF"/>
                </a:highlight>
              </a:rPr>
              <a:t>Other Engine </a:t>
            </a:r>
            <a:r>
              <a:rPr lang="en-US" sz="1400" b="1" kern="0" dirty="0">
                <a:highlight>
                  <a:srgbClr val="FF00FF"/>
                </a:highlight>
              </a:rPr>
              <a:t>Organization</a:t>
            </a:r>
          </a:p>
          <a:p>
            <a:pPr marL="288925" lvl="1" indent="0">
              <a:buNone/>
            </a:pPr>
            <a:r>
              <a:rPr lang="en-US" sz="1400" b="1" kern="0" dirty="0">
                <a:highlight>
                  <a:srgbClr val="00FF00"/>
                </a:highlight>
              </a:rPr>
              <a:t>Products/Service Rules</a:t>
            </a:r>
          </a:p>
        </p:txBody>
      </p:sp>
    </p:spTree>
    <p:extLst>
      <p:ext uri="{BB962C8B-B14F-4D97-AF65-F5344CB8AC3E}">
        <p14:creationId xmlns:p14="http://schemas.microsoft.com/office/powerpoint/2010/main" val="377660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32B67FB-29DE-4CB5-81E1-373C3A89D5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7783" b="17783"/>
          <a:stretch>
            <a:fillRect/>
          </a:stretch>
        </p:blipFill>
        <p:spPr>
          <a:xfrm>
            <a:off x="470849" y="346196"/>
            <a:ext cx="11250302" cy="5800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34A4B6-6458-4593-A9A2-0AFBE77FAFB3}"/>
              </a:ext>
            </a:extLst>
          </p:cNvPr>
          <p:cNvSpPr txBox="1"/>
          <p:nvPr/>
        </p:nvSpPr>
        <p:spPr>
          <a:xfrm>
            <a:off x="5124659" y="5737609"/>
            <a:ext cx="2695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(obligatory picture of F-35)</a:t>
            </a:r>
          </a:p>
        </p:txBody>
      </p:sp>
    </p:spTree>
    <p:extLst>
      <p:ext uri="{BB962C8B-B14F-4D97-AF65-F5344CB8AC3E}">
        <p14:creationId xmlns:p14="http://schemas.microsoft.com/office/powerpoint/2010/main" val="3532262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36C09-C0DA-453A-B23E-A67BA5AF9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Custom NER Model using </a:t>
            </a:r>
            <a:r>
              <a:rPr lang="en-US" sz="4000" dirty="0" err="1"/>
              <a:t>SpaCy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3AA78-CF98-467F-9DAD-4BCF2A580F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2752" y="4381843"/>
            <a:ext cx="11379200" cy="83099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Now we just need several thousand more such sentences and some labor to review, correct, add variability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F1420E-7391-4548-8248-599C9D97EE1E}"/>
              </a:ext>
            </a:extLst>
          </p:cNvPr>
          <p:cNvSpPr txBox="1">
            <a:spLocks/>
          </p:cNvSpPr>
          <p:nvPr/>
        </p:nvSpPr>
        <p:spPr bwMode="auto">
          <a:xfrm>
            <a:off x="412752" y="1105287"/>
            <a:ext cx="11379200" cy="2323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22250" indent="-22225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1pPr>
            <a:lvl2pPr marL="511175" indent="-27940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800" b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2pPr>
            <a:lvl3pPr marL="744538" indent="-233363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80000"/>
              <a:buChar char="•"/>
              <a:defRPr sz="1800" b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3pPr>
            <a:lvl4pPr marL="914400" indent="-169863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 b="1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4pPr>
            <a:lvl5pPr marL="1146175" indent="-17780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pitchFamily="34" charset="0"/>
              <a:buChar char="•"/>
              <a:defRPr sz="2000" b="1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5pPr>
            <a:lvl6pPr marL="24511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083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3655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227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1800" kern="0" dirty="0"/>
              <a:t>Based in </a:t>
            </a:r>
            <a:r>
              <a:rPr lang="en-US" sz="1800" kern="0" dirty="0">
                <a:highlight>
                  <a:srgbClr val="00FFFF"/>
                </a:highlight>
              </a:rPr>
              <a:t>Santa Maria</a:t>
            </a:r>
            <a:r>
              <a:rPr lang="en-US" sz="1800" kern="0" dirty="0"/>
              <a:t>, </a:t>
            </a:r>
            <a:r>
              <a:rPr lang="en-US" sz="1800" kern="0" dirty="0">
                <a:highlight>
                  <a:srgbClr val="FF00FF"/>
                </a:highlight>
              </a:rPr>
              <a:t>7 Days Plumbing Repairs Plus </a:t>
            </a:r>
            <a:r>
              <a:rPr lang="en-US" sz="1800" kern="0" dirty="0"/>
              <a:t>is a </a:t>
            </a:r>
            <a:r>
              <a:rPr lang="en-US" sz="1800" kern="0" dirty="0">
                <a:highlight>
                  <a:srgbClr val="FF00FF"/>
                </a:highlight>
              </a:rPr>
              <a:t>plumbing contractor </a:t>
            </a:r>
            <a:r>
              <a:rPr lang="en-US" sz="1800" kern="0" dirty="0"/>
              <a:t>that provides </a:t>
            </a:r>
            <a:r>
              <a:rPr lang="en-US" sz="1800" kern="0" dirty="0">
                <a:highlight>
                  <a:srgbClr val="00FF00"/>
                </a:highlight>
              </a:rPr>
              <a:t>water</a:t>
            </a:r>
            <a:r>
              <a:rPr lang="en-US" sz="1800" kern="0" dirty="0"/>
              <a:t> </a:t>
            </a:r>
            <a:r>
              <a:rPr lang="en-US" sz="1800" kern="0" dirty="0">
                <a:highlight>
                  <a:srgbClr val="00FF00"/>
                </a:highlight>
              </a:rPr>
              <a:t>purification system installation</a:t>
            </a:r>
            <a:r>
              <a:rPr lang="en-US" sz="1800" kern="0" dirty="0"/>
              <a:t>, </a:t>
            </a:r>
            <a:r>
              <a:rPr lang="en-US" sz="1800" kern="0" dirty="0">
                <a:highlight>
                  <a:srgbClr val="00FF00"/>
                </a:highlight>
              </a:rPr>
              <a:t>leak detection</a:t>
            </a:r>
            <a:r>
              <a:rPr lang="en-US" sz="1800" kern="0" dirty="0"/>
              <a:t> and other services. </a:t>
            </a:r>
          </a:p>
          <a:p>
            <a:pPr marL="0" indent="0">
              <a:buNone/>
            </a:pPr>
            <a:endParaRPr lang="en-US" sz="1800" kern="0" dirty="0"/>
          </a:p>
          <a:p>
            <a:pPr marL="0" indent="0">
              <a:buNone/>
            </a:pPr>
            <a:r>
              <a:rPr lang="en-US" sz="1800" kern="0" dirty="0">
                <a:highlight>
                  <a:srgbClr val="FFFF00"/>
                </a:highlight>
              </a:rPr>
              <a:t>Date</a:t>
            </a:r>
          </a:p>
          <a:p>
            <a:pPr marL="0" indent="0">
              <a:buNone/>
            </a:pPr>
            <a:r>
              <a:rPr lang="en-US" sz="1800" kern="0" dirty="0">
                <a:highlight>
                  <a:srgbClr val="00FFFF"/>
                </a:highlight>
              </a:rPr>
              <a:t>Location</a:t>
            </a:r>
          </a:p>
          <a:p>
            <a:pPr marL="0" indent="0">
              <a:buNone/>
            </a:pPr>
            <a:r>
              <a:rPr lang="en-US" sz="1800" kern="0" dirty="0">
                <a:highlight>
                  <a:srgbClr val="FF00FF"/>
                </a:highlight>
              </a:rPr>
              <a:t>Organization</a:t>
            </a:r>
          </a:p>
          <a:p>
            <a:pPr marL="0" indent="0">
              <a:buNone/>
            </a:pPr>
            <a:r>
              <a:rPr lang="en-US" sz="1800" kern="0" dirty="0">
                <a:highlight>
                  <a:srgbClr val="00FF00"/>
                </a:highlight>
              </a:rPr>
              <a:t>Product/Service</a:t>
            </a:r>
          </a:p>
        </p:txBody>
      </p:sp>
    </p:spTree>
    <p:extLst>
      <p:ext uri="{BB962C8B-B14F-4D97-AF65-F5344CB8AC3E}">
        <p14:creationId xmlns:p14="http://schemas.microsoft.com/office/powerpoint/2010/main" val="2728802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B6506-18E7-4A49-B52E-A6A505506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Real Results: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D7764-4059-4FCE-8560-2B492CA297E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6400" y="1066801"/>
            <a:ext cx="11379200" cy="498598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“Rockwell Collins (COL) surpassed the Zacks Consensus Estimate in three of the trailing four quarters, with an average beat of 2.61%.”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Spacy English Large Out of Box Model</a:t>
            </a:r>
          </a:p>
          <a:p>
            <a:pPr marL="0" indent="0">
              <a:buNone/>
            </a:pPr>
            <a:br>
              <a:rPr lang="en-US" sz="1400" dirty="0"/>
            </a:br>
            <a:r>
              <a:rPr lang="en-US" sz="1400" dirty="0"/>
              <a:t>Rockwell Collins 		PERSON		</a:t>
            </a:r>
            <a:br>
              <a:rPr lang="en-US" sz="1400" dirty="0"/>
            </a:br>
            <a:r>
              <a:rPr lang="en-US" sz="1400" dirty="0"/>
              <a:t>COL 			ORG		</a:t>
            </a:r>
          </a:p>
          <a:p>
            <a:pPr marL="0" indent="0">
              <a:buNone/>
            </a:pPr>
            <a:r>
              <a:rPr lang="en-US" sz="1400" dirty="0"/>
              <a:t>the Zacks Consensus Estimate 	ORG	</a:t>
            </a:r>
          </a:p>
          <a:p>
            <a:pPr marL="0" indent="0">
              <a:buNone/>
            </a:pPr>
            <a:r>
              <a:rPr lang="en-US" sz="1400" dirty="0"/>
              <a:t>three 			CARDINAL	</a:t>
            </a:r>
            <a:br>
              <a:rPr lang="en-US" sz="1400" dirty="0"/>
            </a:br>
            <a:r>
              <a:rPr lang="en-US" sz="1400" dirty="0"/>
              <a:t>four quarters 		DATE		</a:t>
            </a:r>
            <a:br>
              <a:rPr lang="en-US" sz="1400" dirty="0"/>
            </a:br>
            <a:r>
              <a:rPr lang="en-US" sz="1400" dirty="0"/>
              <a:t>2.61% 			PERCENT	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New Spacy Model  trained on Spacy </a:t>
            </a:r>
            <a:r>
              <a:rPr lang="en-US" dirty="0" err="1"/>
              <a:t>Eng</a:t>
            </a:r>
            <a:r>
              <a:rPr lang="en-US" dirty="0"/>
              <a:t> Large Tags plus  Name Rules</a:t>
            </a:r>
          </a:p>
          <a:p>
            <a:pPr marL="0" indent="0">
              <a:buNone/>
            </a:pPr>
            <a:br>
              <a:rPr lang="en-US" sz="1600" dirty="0"/>
            </a:br>
            <a:r>
              <a:rPr lang="en-US" sz="1400" dirty="0"/>
              <a:t>Rockwell Collins 		ORG</a:t>
            </a:r>
            <a:br>
              <a:rPr lang="en-US" sz="1400" dirty="0"/>
            </a:br>
            <a:r>
              <a:rPr lang="en-US" sz="1400" dirty="0"/>
              <a:t>COL 			ORG</a:t>
            </a:r>
            <a:br>
              <a:rPr lang="en-US" sz="1400" dirty="0"/>
            </a:br>
            <a:r>
              <a:rPr lang="en-US" sz="1400" dirty="0"/>
              <a:t>the Zacks Consensus Estimate 	ORG</a:t>
            </a:r>
            <a:br>
              <a:rPr lang="en-US" sz="1400" dirty="0"/>
            </a:br>
            <a:r>
              <a:rPr lang="en-US" sz="1400" dirty="0"/>
              <a:t>three 			CARDINAL</a:t>
            </a:r>
            <a:br>
              <a:rPr lang="en-US" sz="1400" dirty="0"/>
            </a:br>
            <a:r>
              <a:rPr lang="en-US" sz="1400" dirty="0"/>
              <a:t>four quarters 		DATE</a:t>
            </a:r>
            <a:br>
              <a:rPr lang="en-US" sz="1400" dirty="0"/>
            </a:br>
            <a:r>
              <a:rPr lang="en-US" sz="1400" dirty="0"/>
              <a:t>2.61% 			PERCENT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B64F1-A52D-42D3-9D2E-09108ECAADB2}"/>
              </a:ext>
            </a:extLst>
          </p:cNvPr>
          <p:cNvSpPr txBox="1"/>
          <p:nvPr/>
        </p:nvSpPr>
        <p:spPr>
          <a:xfrm>
            <a:off x="5353940" y="4590870"/>
            <a:ext cx="6746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if training data already exists, but not where you expect it?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3A1D56-99DA-43BE-9E43-37586FAC7659}"/>
              </a:ext>
            </a:extLst>
          </p:cNvPr>
          <p:cNvSpPr/>
          <p:nvPr/>
        </p:nvSpPr>
        <p:spPr bwMode="auto">
          <a:xfrm>
            <a:off x="2989006" y="4404852"/>
            <a:ext cx="501446" cy="275303"/>
          </a:xfrm>
          <a:prstGeom prst="rect">
            <a:avLst/>
          </a:prstGeom>
          <a:noFill/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2D6EB3-159E-4931-B244-188CDABA6D67}"/>
              </a:ext>
            </a:extLst>
          </p:cNvPr>
          <p:cNvSpPr/>
          <p:nvPr/>
        </p:nvSpPr>
        <p:spPr bwMode="auto">
          <a:xfrm>
            <a:off x="2989006" y="2322872"/>
            <a:ext cx="825910" cy="275303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8A964-D5AC-4D06-81F5-C52A649E4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Creative Training 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AFCA4-366D-4298-B116-FBDA141BF71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60122" y="1066801"/>
            <a:ext cx="5525477" cy="2769989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83k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hand picked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news stories from 2000-2018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Challenges: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Only positive examples!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Generalize model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How do you train w/only positive examples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Joint WV training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Balance sampling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Data cleaning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0CFAD9-6E47-4D05-9777-C903170A8C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" r="628"/>
          <a:stretch/>
        </p:blipFill>
        <p:spPr>
          <a:xfrm>
            <a:off x="281354" y="914401"/>
            <a:ext cx="5819100" cy="551602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F2EEE66-F195-4577-9DC3-833258873D6A}"/>
              </a:ext>
            </a:extLst>
          </p:cNvPr>
          <p:cNvSpPr/>
          <p:nvPr/>
        </p:nvSpPr>
        <p:spPr bwMode="auto">
          <a:xfrm>
            <a:off x="7243866" y="4363812"/>
            <a:ext cx="1079770" cy="10009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25789D-A06F-412B-B161-BF6C9BE5B329}"/>
              </a:ext>
            </a:extLst>
          </p:cNvPr>
          <p:cNvSpPr/>
          <p:nvPr/>
        </p:nvSpPr>
        <p:spPr bwMode="auto">
          <a:xfrm>
            <a:off x="9064558" y="3560324"/>
            <a:ext cx="2551889" cy="2393004"/>
          </a:xfrm>
          <a:prstGeom prst="ellipse">
            <a:avLst/>
          </a:prstGeom>
          <a:solidFill>
            <a:schemeClr val="tx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67A1D0-A724-4704-95B1-A451E1669D83}"/>
              </a:ext>
            </a:extLst>
          </p:cNvPr>
          <p:cNvSpPr/>
          <p:nvPr/>
        </p:nvSpPr>
        <p:spPr bwMode="auto">
          <a:xfrm>
            <a:off x="9553505" y="4781649"/>
            <a:ext cx="781454" cy="73829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9B7FF-7557-447F-90D2-8527496CE2E5}"/>
              </a:ext>
            </a:extLst>
          </p:cNvPr>
          <p:cNvSpPr txBox="1"/>
          <p:nvPr/>
        </p:nvSpPr>
        <p:spPr>
          <a:xfrm>
            <a:off x="7351261" y="4695004"/>
            <a:ext cx="864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BD422-8C3B-425F-BCEC-269A2FE55A13}"/>
              </a:ext>
            </a:extLst>
          </p:cNvPr>
          <p:cNvSpPr txBox="1"/>
          <p:nvPr/>
        </p:nvSpPr>
        <p:spPr>
          <a:xfrm>
            <a:off x="9703649" y="3297676"/>
            <a:ext cx="1331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Corpus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16611-F0DF-4D78-9D8B-C0EAC5D2F942}"/>
              </a:ext>
            </a:extLst>
          </p:cNvPr>
          <p:cNvSpPr txBox="1"/>
          <p:nvPr/>
        </p:nvSpPr>
        <p:spPr>
          <a:xfrm>
            <a:off x="10040131" y="4009707"/>
            <a:ext cx="600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9F1CCA-DC25-40DB-B552-26330019BE44}"/>
              </a:ext>
            </a:extLst>
          </p:cNvPr>
          <p:cNvSpPr txBox="1"/>
          <p:nvPr/>
        </p:nvSpPr>
        <p:spPr>
          <a:xfrm>
            <a:off x="9643861" y="4985240"/>
            <a:ext cx="553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796FB3-397C-43D9-B042-FA6E798E0477}"/>
              </a:ext>
            </a:extLst>
          </p:cNvPr>
          <p:cNvSpPr/>
          <p:nvPr/>
        </p:nvSpPr>
        <p:spPr bwMode="auto">
          <a:xfrm>
            <a:off x="10236246" y="4610909"/>
            <a:ext cx="976518" cy="886289"/>
          </a:xfrm>
          <a:prstGeom prst="ellipse">
            <a:avLst/>
          </a:prstGeom>
          <a:noFill/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22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61614-F5C4-40B1-AAD3-CF317C99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Learn Obvious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D7137-6DE8-4ADE-A3E1-6ACFC89B790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6400" y="1066801"/>
            <a:ext cx="11379200" cy="276999"/>
          </a:xfrm>
        </p:spPr>
        <p:txBody>
          <a:bodyPr/>
          <a:lstStyle/>
          <a:p>
            <a:r>
              <a:rPr lang="en-US" dirty="0"/>
              <a:t>Sikorsky S-97 Raider				vs				F-35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DC9A7-7E99-4FF9-AC07-80FB34E04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99" y="1847457"/>
            <a:ext cx="2626427" cy="2141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7F8FD-326A-4863-ACCC-CB16111B0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784" y="4465143"/>
            <a:ext cx="2626427" cy="1496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50C34F-7FAC-496A-B198-AC52987A4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39" y="3852349"/>
            <a:ext cx="2482328" cy="197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B9BD13-4D7B-4A1A-9AFF-459BA5290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324" y="2621714"/>
            <a:ext cx="2559872" cy="1712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87299C-A4D5-4940-9316-6AA5DADC9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973" y="1611744"/>
            <a:ext cx="3856788" cy="2545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8E6CD8-DA21-48E3-AB7F-9FB5E55DC7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2465" y="3785865"/>
            <a:ext cx="4319535" cy="2870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0FBFC6-877D-4B23-8536-1A03F60C51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3629" y="4425573"/>
            <a:ext cx="3291256" cy="2189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CCD09A-AF77-4D28-BF25-FFC68AB367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4614" y="2506289"/>
            <a:ext cx="2176832" cy="26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14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0BA4BC-42DB-43E7-B94C-44E37D3E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89" y="2888049"/>
            <a:ext cx="10684021" cy="108190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How do you collect ground truth?</a:t>
            </a:r>
          </a:p>
        </p:txBody>
      </p:sp>
    </p:spTree>
    <p:extLst>
      <p:ext uri="{BB962C8B-B14F-4D97-AF65-F5344CB8AC3E}">
        <p14:creationId xmlns:p14="http://schemas.microsoft.com/office/powerpoint/2010/main" val="2841773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09202-72AD-4EDB-B78B-9955C6E8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Active Learning: Relevance + Classification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5EE6AB1-98EC-4BAB-90E9-2291F46AAE00}"/>
              </a:ext>
            </a:extLst>
          </p:cNvPr>
          <p:cNvSpPr/>
          <p:nvPr/>
        </p:nvSpPr>
        <p:spPr>
          <a:xfrm>
            <a:off x="4906815" y="927626"/>
            <a:ext cx="3452094" cy="1889466"/>
          </a:xfrm>
          <a:prstGeom prst="rect">
            <a:avLst/>
          </a:prstGeom>
          <a:gradFill rotWithShape="1">
            <a:gsLst>
              <a:gs pos="0">
                <a:srgbClr val="A5A5A5">
                  <a:satMod val="103000"/>
                  <a:lumMod val="102000"/>
                  <a:tint val="94000"/>
                </a:srgbClr>
              </a:gs>
              <a:gs pos="50000">
                <a:srgbClr val="A5A5A5">
                  <a:satMod val="110000"/>
                  <a:lumMod val="100000"/>
                  <a:shade val="100000"/>
                </a:srgbClr>
              </a:gs>
              <a:gs pos="100000">
                <a:srgbClr val="A5A5A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lowchart: Multidocument 48">
            <a:extLst>
              <a:ext uri="{FF2B5EF4-FFF2-40B4-BE49-F238E27FC236}">
                <a16:creationId xmlns:a16="http://schemas.microsoft.com/office/drawing/2014/main" id="{2BDF8F32-C3D3-4E27-966E-03D26BBA7FD8}"/>
              </a:ext>
            </a:extLst>
          </p:cNvPr>
          <p:cNvSpPr/>
          <p:nvPr/>
        </p:nvSpPr>
        <p:spPr>
          <a:xfrm>
            <a:off x="379034" y="1159518"/>
            <a:ext cx="1301261" cy="1230923"/>
          </a:xfrm>
          <a:prstGeom prst="flowChartMultidocumen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lowchart: Multidocument 49">
            <a:extLst>
              <a:ext uri="{FF2B5EF4-FFF2-40B4-BE49-F238E27FC236}">
                <a16:creationId xmlns:a16="http://schemas.microsoft.com/office/drawing/2014/main" id="{4F70BB10-E4DB-40FF-A0A1-78DE64A32874}"/>
              </a:ext>
            </a:extLst>
          </p:cNvPr>
          <p:cNvSpPr/>
          <p:nvPr/>
        </p:nvSpPr>
        <p:spPr>
          <a:xfrm>
            <a:off x="109404" y="1439011"/>
            <a:ext cx="1301261" cy="1230923"/>
          </a:xfrm>
          <a:prstGeom prst="flowChartMultidocumen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Corpus</a:t>
            </a:r>
          </a:p>
        </p:txBody>
      </p:sp>
      <p:sp>
        <p:nvSpPr>
          <p:cNvPr id="51" name="Flowchart: Data 50">
            <a:extLst>
              <a:ext uri="{FF2B5EF4-FFF2-40B4-BE49-F238E27FC236}">
                <a16:creationId xmlns:a16="http://schemas.microsoft.com/office/drawing/2014/main" id="{A846D028-CA91-41A0-A5E0-021E278F6ED1}"/>
              </a:ext>
            </a:extLst>
          </p:cNvPr>
          <p:cNvSpPr/>
          <p:nvPr/>
        </p:nvSpPr>
        <p:spPr>
          <a:xfrm>
            <a:off x="2274930" y="1439011"/>
            <a:ext cx="1958110" cy="692727"/>
          </a:xfrm>
          <a:prstGeom prst="flowChartInputOutput">
            <a:avLst/>
          </a:prstGeom>
          <a:gradFill rotWithShape="1">
            <a:gsLst>
              <a:gs pos="0">
                <a:srgbClr val="A5A5A5">
                  <a:satMod val="103000"/>
                  <a:lumMod val="102000"/>
                  <a:tint val="94000"/>
                </a:srgbClr>
              </a:gs>
              <a:gs pos="50000">
                <a:srgbClr val="A5A5A5">
                  <a:satMod val="110000"/>
                  <a:lumMod val="100000"/>
                  <a:shade val="100000"/>
                </a:srgbClr>
              </a:gs>
              <a:gs pos="100000">
                <a:srgbClr val="A5A5A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 Processing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A5EF0AD-71B6-411C-A9E2-5C9505953CF8}"/>
              </a:ext>
            </a:extLst>
          </p:cNvPr>
          <p:cNvCxnSpPr>
            <a:cxnSpLocks/>
            <a:stCxn id="49" idx="3"/>
            <a:endCxn id="51" idx="2"/>
          </p:cNvCxnSpPr>
          <p:nvPr/>
        </p:nvCxnSpPr>
        <p:spPr>
          <a:xfrm>
            <a:off x="1680295" y="1774980"/>
            <a:ext cx="790446" cy="10395"/>
          </a:xfrm>
          <a:prstGeom prst="straightConnector1">
            <a:avLst/>
          </a:prstGeom>
          <a:noFill/>
          <a:ln w="4762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848BCB-5937-4741-A9D9-8A3476748AA8}"/>
              </a:ext>
            </a:extLst>
          </p:cNvPr>
          <p:cNvGrpSpPr/>
          <p:nvPr/>
        </p:nvGrpSpPr>
        <p:grpSpPr>
          <a:xfrm>
            <a:off x="5075583" y="1444611"/>
            <a:ext cx="1448935" cy="1311789"/>
            <a:chOff x="5257800" y="1690080"/>
            <a:chExt cx="1946564" cy="1865830"/>
          </a:xfrm>
        </p:grpSpPr>
        <p:sp>
          <p:nvSpPr>
            <p:cNvPr id="54" name="Flowchart: Document 53">
              <a:extLst>
                <a:ext uri="{FF2B5EF4-FFF2-40B4-BE49-F238E27FC236}">
                  <a16:creationId xmlns:a16="http://schemas.microsoft.com/office/drawing/2014/main" id="{A8C09954-1E49-4E7E-B448-FB87FC46D996}"/>
                </a:ext>
              </a:extLst>
            </p:cNvPr>
            <p:cNvSpPr/>
            <p:nvPr/>
          </p:nvSpPr>
          <p:spPr>
            <a:xfrm>
              <a:off x="5257800" y="1690080"/>
              <a:ext cx="1032164" cy="951430"/>
            </a:xfrm>
            <a:prstGeom prst="flowChartDocumen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lowchart: Document 54">
              <a:extLst>
                <a:ext uri="{FF2B5EF4-FFF2-40B4-BE49-F238E27FC236}">
                  <a16:creationId xmlns:a16="http://schemas.microsoft.com/office/drawing/2014/main" id="{D8DB3D74-5588-48C0-A50C-94282FA03B8B}"/>
                </a:ext>
              </a:extLst>
            </p:cNvPr>
            <p:cNvSpPr/>
            <p:nvPr/>
          </p:nvSpPr>
          <p:spPr>
            <a:xfrm>
              <a:off x="5410200" y="18424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lowchart: Document 55">
              <a:extLst>
                <a:ext uri="{FF2B5EF4-FFF2-40B4-BE49-F238E27FC236}">
                  <a16:creationId xmlns:a16="http://schemas.microsoft.com/office/drawing/2014/main" id="{63C96CC4-8544-4897-AC8D-61920E140EB9}"/>
                </a:ext>
              </a:extLst>
            </p:cNvPr>
            <p:cNvSpPr/>
            <p:nvPr/>
          </p:nvSpPr>
          <p:spPr>
            <a:xfrm>
              <a:off x="5562600" y="1994880"/>
              <a:ext cx="1032164" cy="951430"/>
            </a:xfrm>
            <a:prstGeom prst="flowChartDocumen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lowchart: Document 56">
              <a:extLst>
                <a:ext uri="{FF2B5EF4-FFF2-40B4-BE49-F238E27FC236}">
                  <a16:creationId xmlns:a16="http://schemas.microsoft.com/office/drawing/2014/main" id="{4A1B3BC8-C9E0-40F5-B501-4A8800F540C8}"/>
                </a:ext>
              </a:extLst>
            </p:cNvPr>
            <p:cNvSpPr/>
            <p:nvPr/>
          </p:nvSpPr>
          <p:spPr>
            <a:xfrm>
              <a:off x="5715000" y="21472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lowchart: Document 57">
              <a:extLst>
                <a:ext uri="{FF2B5EF4-FFF2-40B4-BE49-F238E27FC236}">
                  <a16:creationId xmlns:a16="http://schemas.microsoft.com/office/drawing/2014/main" id="{5624FE53-0858-4CBE-9CAB-66A6DAF6E257}"/>
                </a:ext>
              </a:extLst>
            </p:cNvPr>
            <p:cNvSpPr/>
            <p:nvPr/>
          </p:nvSpPr>
          <p:spPr>
            <a:xfrm>
              <a:off x="5867400" y="22996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lowchart: Document 58">
              <a:extLst>
                <a:ext uri="{FF2B5EF4-FFF2-40B4-BE49-F238E27FC236}">
                  <a16:creationId xmlns:a16="http://schemas.microsoft.com/office/drawing/2014/main" id="{CF0FEF34-F54B-40DA-BB6F-0822D6FB7CED}"/>
                </a:ext>
              </a:extLst>
            </p:cNvPr>
            <p:cNvSpPr/>
            <p:nvPr/>
          </p:nvSpPr>
          <p:spPr>
            <a:xfrm>
              <a:off x="6019800" y="2452080"/>
              <a:ext cx="1032164" cy="951430"/>
            </a:xfrm>
            <a:prstGeom prst="flowChartDocumen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lowchart: Document 59">
              <a:extLst>
                <a:ext uri="{FF2B5EF4-FFF2-40B4-BE49-F238E27FC236}">
                  <a16:creationId xmlns:a16="http://schemas.microsoft.com/office/drawing/2014/main" id="{C7EE8EF8-2FA2-4C55-BBD2-601EB5C0E231}"/>
                </a:ext>
              </a:extLst>
            </p:cNvPr>
            <p:cNvSpPr/>
            <p:nvPr/>
          </p:nvSpPr>
          <p:spPr>
            <a:xfrm>
              <a:off x="6172200" y="26044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D96D289-7F9A-4224-84F6-49F80D4EAE91}"/>
              </a:ext>
            </a:extLst>
          </p:cNvPr>
          <p:cNvSpPr txBox="1"/>
          <p:nvPr/>
        </p:nvSpPr>
        <p:spPr>
          <a:xfrm>
            <a:off x="5472225" y="939622"/>
            <a:ext cx="2432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Intelligent Document Selection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F113F48-9854-46F3-A131-1BF2D6F14178}"/>
              </a:ext>
            </a:extLst>
          </p:cNvPr>
          <p:cNvSpPr/>
          <p:nvPr/>
        </p:nvSpPr>
        <p:spPr>
          <a:xfrm>
            <a:off x="8777427" y="2928227"/>
            <a:ext cx="3246581" cy="2153343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15BA4C7-5B4D-427B-B8A2-070DC1145371}"/>
              </a:ext>
            </a:extLst>
          </p:cNvPr>
          <p:cNvSpPr txBox="1"/>
          <p:nvPr/>
        </p:nvSpPr>
        <p:spPr>
          <a:xfrm>
            <a:off x="9334162" y="2960908"/>
            <a:ext cx="2104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Human Tagging</a:t>
            </a:r>
          </a:p>
        </p:txBody>
      </p: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80867697-F4B2-4F17-90A9-1582440F4EBD}"/>
              </a:ext>
            </a:extLst>
          </p:cNvPr>
          <p:cNvCxnSpPr>
            <a:cxnSpLocks/>
            <a:stCxn id="48" idx="3"/>
            <a:endCxn id="62" idx="0"/>
          </p:cNvCxnSpPr>
          <p:nvPr/>
        </p:nvCxnSpPr>
        <p:spPr>
          <a:xfrm>
            <a:off x="8358909" y="1872359"/>
            <a:ext cx="2041809" cy="1055868"/>
          </a:xfrm>
          <a:prstGeom prst="bentConnector2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5" name="Flowchart: Document 64">
            <a:extLst>
              <a:ext uri="{FF2B5EF4-FFF2-40B4-BE49-F238E27FC236}">
                <a16:creationId xmlns:a16="http://schemas.microsoft.com/office/drawing/2014/main" id="{83BA28CA-14C5-474B-98BC-7F8646118C3F}"/>
              </a:ext>
            </a:extLst>
          </p:cNvPr>
          <p:cNvSpPr/>
          <p:nvPr/>
        </p:nvSpPr>
        <p:spPr>
          <a:xfrm>
            <a:off x="9292183" y="3790438"/>
            <a:ext cx="767049" cy="662788"/>
          </a:xfrm>
          <a:prstGeom prst="flowChartDocumen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MandA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lowchart: Document 65">
            <a:extLst>
              <a:ext uri="{FF2B5EF4-FFF2-40B4-BE49-F238E27FC236}">
                <a16:creationId xmlns:a16="http://schemas.microsoft.com/office/drawing/2014/main" id="{DF8213D3-11BD-4D58-97DE-DB4D9D98C031}"/>
              </a:ext>
            </a:extLst>
          </p:cNvPr>
          <p:cNvSpPr/>
          <p:nvPr/>
        </p:nvSpPr>
        <p:spPr>
          <a:xfrm>
            <a:off x="8874909" y="3455038"/>
            <a:ext cx="767049" cy="662788"/>
          </a:xfrm>
          <a:prstGeom prst="flowChartDocumen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Bankruptcy</a:t>
            </a:r>
          </a:p>
        </p:txBody>
      </p:sp>
      <p:sp>
        <p:nvSpPr>
          <p:cNvPr id="67" name="Flowchart: Document 66">
            <a:extLst>
              <a:ext uri="{FF2B5EF4-FFF2-40B4-BE49-F238E27FC236}">
                <a16:creationId xmlns:a16="http://schemas.microsoft.com/office/drawing/2014/main" id="{8083F75A-5409-4EF6-9486-C82CAEA310AC}"/>
              </a:ext>
            </a:extLst>
          </p:cNvPr>
          <p:cNvSpPr/>
          <p:nvPr/>
        </p:nvSpPr>
        <p:spPr>
          <a:xfrm>
            <a:off x="8915644" y="4191275"/>
            <a:ext cx="767049" cy="662788"/>
          </a:xfrm>
          <a:prstGeom prst="flowChartDocumen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 Relations</a:t>
            </a:r>
          </a:p>
        </p:txBody>
      </p:sp>
      <p:pic>
        <p:nvPicPr>
          <p:cNvPr id="68" name="Graphic 67" descr="User">
            <a:extLst>
              <a:ext uri="{FF2B5EF4-FFF2-40B4-BE49-F238E27FC236}">
                <a16:creationId xmlns:a16="http://schemas.microsoft.com/office/drawing/2014/main" id="{13CE6142-BC72-4D7E-BE42-8F78B51B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6108" y="3493037"/>
            <a:ext cx="1250291" cy="1250291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5CAD9C1-E9BC-45D2-91D8-30595BBFA421}"/>
              </a:ext>
            </a:extLst>
          </p:cNvPr>
          <p:cNvCxnSpPr>
            <a:cxnSpLocks/>
            <a:stCxn id="51" idx="5"/>
            <a:endCxn id="48" idx="1"/>
          </p:cNvCxnSpPr>
          <p:nvPr/>
        </p:nvCxnSpPr>
        <p:spPr>
          <a:xfrm>
            <a:off x="4037229" y="1785375"/>
            <a:ext cx="869586" cy="86984"/>
          </a:xfrm>
          <a:prstGeom prst="straightConnector1">
            <a:avLst/>
          </a:prstGeom>
          <a:noFill/>
          <a:ln w="4762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512AF33B-54C0-413B-A8A7-C2C12E2AAAEE}"/>
              </a:ext>
            </a:extLst>
          </p:cNvPr>
          <p:cNvSpPr/>
          <p:nvPr/>
        </p:nvSpPr>
        <p:spPr>
          <a:xfrm>
            <a:off x="5560884" y="4596430"/>
            <a:ext cx="3149358" cy="2106102"/>
          </a:xfrm>
          <a:prstGeom prst="rect">
            <a:avLst/>
          </a:prstGeom>
          <a:gradFill rotWithShape="1">
            <a:gsLst>
              <a:gs pos="0">
                <a:srgbClr val="A5A5A5">
                  <a:satMod val="103000"/>
                  <a:lumMod val="102000"/>
                  <a:tint val="94000"/>
                </a:srgbClr>
              </a:gs>
              <a:gs pos="50000">
                <a:srgbClr val="A5A5A5">
                  <a:satMod val="110000"/>
                  <a:lumMod val="100000"/>
                  <a:shade val="100000"/>
                </a:srgbClr>
              </a:gs>
              <a:gs pos="100000">
                <a:srgbClr val="A5A5A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784AE811-9498-47BA-B4E0-CD884133FF5B}"/>
              </a:ext>
            </a:extLst>
          </p:cNvPr>
          <p:cNvCxnSpPr>
            <a:cxnSpLocks/>
            <a:stCxn id="62" idx="2"/>
            <a:endCxn id="70" idx="3"/>
          </p:cNvCxnSpPr>
          <p:nvPr/>
        </p:nvCxnSpPr>
        <p:spPr>
          <a:xfrm rot="5400000">
            <a:off x="9271525" y="4520287"/>
            <a:ext cx="567911" cy="1690476"/>
          </a:xfrm>
          <a:prstGeom prst="bentConnector2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6A5738B-6211-485B-AA53-2B4971E07DBD}"/>
              </a:ext>
            </a:extLst>
          </p:cNvPr>
          <p:cNvGrpSpPr/>
          <p:nvPr/>
        </p:nvGrpSpPr>
        <p:grpSpPr>
          <a:xfrm>
            <a:off x="5668904" y="5187185"/>
            <a:ext cx="1455992" cy="1312867"/>
            <a:chOff x="5257800" y="1690080"/>
            <a:chExt cx="1946564" cy="1865830"/>
          </a:xfrm>
        </p:grpSpPr>
        <p:sp>
          <p:nvSpPr>
            <p:cNvPr id="73" name="Flowchart: Document 72">
              <a:extLst>
                <a:ext uri="{FF2B5EF4-FFF2-40B4-BE49-F238E27FC236}">
                  <a16:creationId xmlns:a16="http://schemas.microsoft.com/office/drawing/2014/main" id="{7B324C9A-1731-40A1-A875-84C27A40B052}"/>
                </a:ext>
              </a:extLst>
            </p:cNvPr>
            <p:cNvSpPr/>
            <p:nvPr/>
          </p:nvSpPr>
          <p:spPr>
            <a:xfrm>
              <a:off x="5257800" y="16900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lowchart: Document 73">
              <a:extLst>
                <a:ext uri="{FF2B5EF4-FFF2-40B4-BE49-F238E27FC236}">
                  <a16:creationId xmlns:a16="http://schemas.microsoft.com/office/drawing/2014/main" id="{BCDDBF1D-0E8D-4490-BE49-56C2491547D2}"/>
                </a:ext>
              </a:extLst>
            </p:cNvPr>
            <p:cNvSpPr/>
            <p:nvPr/>
          </p:nvSpPr>
          <p:spPr>
            <a:xfrm>
              <a:off x="5410200" y="18424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lowchart: Document 74">
              <a:extLst>
                <a:ext uri="{FF2B5EF4-FFF2-40B4-BE49-F238E27FC236}">
                  <a16:creationId xmlns:a16="http://schemas.microsoft.com/office/drawing/2014/main" id="{7C11F9B8-F81B-47BD-A6F0-B5B5E284AFC7}"/>
                </a:ext>
              </a:extLst>
            </p:cNvPr>
            <p:cNvSpPr/>
            <p:nvPr/>
          </p:nvSpPr>
          <p:spPr>
            <a:xfrm>
              <a:off x="5562600" y="19948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lowchart: Document 75">
              <a:extLst>
                <a:ext uri="{FF2B5EF4-FFF2-40B4-BE49-F238E27FC236}">
                  <a16:creationId xmlns:a16="http://schemas.microsoft.com/office/drawing/2014/main" id="{BD61596C-0B2B-4163-B500-8EEFD673C4CB}"/>
                </a:ext>
              </a:extLst>
            </p:cNvPr>
            <p:cNvSpPr/>
            <p:nvPr/>
          </p:nvSpPr>
          <p:spPr>
            <a:xfrm>
              <a:off x="5715000" y="21472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lowchart: Document 76">
              <a:extLst>
                <a:ext uri="{FF2B5EF4-FFF2-40B4-BE49-F238E27FC236}">
                  <a16:creationId xmlns:a16="http://schemas.microsoft.com/office/drawing/2014/main" id="{D7DAF2B5-FE64-45CC-BC83-0D292E42E363}"/>
                </a:ext>
              </a:extLst>
            </p:cNvPr>
            <p:cNvSpPr/>
            <p:nvPr/>
          </p:nvSpPr>
          <p:spPr>
            <a:xfrm>
              <a:off x="5867400" y="22996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lowchart: Document 77">
              <a:extLst>
                <a:ext uri="{FF2B5EF4-FFF2-40B4-BE49-F238E27FC236}">
                  <a16:creationId xmlns:a16="http://schemas.microsoft.com/office/drawing/2014/main" id="{5BD9836A-00B1-4081-9AE7-027F9B90AF4E}"/>
                </a:ext>
              </a:extLst>
            </p:cNvPr>
            <p:cNvSpPr/>
            <p:nvPr/>
          </p:nvSpPr>
          <p:spPr>
            <a:xfrm>
              <a:off x="6019800" y="24520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lowchart: Document 78">
              <a:extLst>
                <a:ext uri="{FF2B5EF4-FFF2-40B4-BE49-F238E27FC236}">
                  <a16:creationId xmlns:a16="http://schemas.microsoft.com/office/drawing/2014/main" id="{323A1C36-668C-4BB6-8D0F-51246E414DA5}"/>
                </a:ext>
              </a:extLst>
            </p:cNvPr>
            <p:cNvSpPr/>
            <p:nvPr/>
          </p:nvSpPr>
          <p:spPr>
            <a:xfrm>
              <a:off x="6172200" y="26044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Bankruptcy</a:t>
              </a:r>
            </a:p>
          </p:txBody>
        </p:sp>
      </p:grpSp>
      <p:pic>
        <p:nvPicPr>
          <p:cNvPr id="80" name="Graphic 79" descr="Computer">
            <a:extLst>
              <a:ext uri="{FF2B5EF4-FFF2-40B4-BE49-F238E27FC236}">
                <a16:creationId xmlns:a16="http://schemas.microsoft.com/office/drawing/2014/main" id="{A6984AB3-32D7-458C-975C-52BBD9F79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3736" y="5494373"/>
            <a:ext cx="1083467" cy="1083467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303B28F-6817-4C00-9A6C-A6711CD2299D}"/>
              </a:ext>
            </a:extLst>
          </p:cNvPr>
          <p:cNvSpPr txBox="1"/>
          <p:nvPr/>
        </p:nvSpPr>
        <p:spPr>
          <a:xfrm>
            <a:off x="6129815" y="4677458"/>
            <a:ext cx="2294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Machine Tagging + Validation</a:t>
            </a:r>
          </a:p>
        </p:txBody>
      </p:sp>
      <p:sp>
        <p:nvSpPr>
          <p:cNvPr id="82" name="Flowchart: Decision 81">
            <a:extLst>
              <a:ext uri="{FF2B5EF4-FFF2-40B4-BE49-F238E27FC236}">
                <a16:creationId xmlns:a16="http://schemas.microsoft.com/office/drawing/2014/main" id="{55154175-AD0F-480F-BFE0-256CA26AED97}"/>
              </a:ext>
            </a:extLst>
          </p:cNvPr>
          <p:cNvSpPr/>
          <p:nvPr/>
        </p:nvSpPr>
        <p:spPr>
          <a:xfrm>
            <a:off x="2155930" y="3575633"/>
            <a:ext cx="3128026" cy="1245749"/>
          </a:xfrm>
          <a:prstGeom prst="flowChartDecision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Accuracy &gt; Threshold?</a:t>
            </a:r>
          </a:p>
        </p:txBody>
      </p: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CA4625FC-0BDE-427A-93E5-F506F93A7B68}"/>
              </a:ext>
            </a:extLst>
          </p:cNvPr>
          <p:cNvCxnSpPr>
            <a:cxnSpLocks/>
            <a:stCxn id="82" idx="0"/>
            <a:endCxn id="48" idx="2"/>
          </p:cNvCxnSpPr>
          <p:nvPr/>
        </p:nvCxnSpPr>
        <p:spPr>
          <a:xfrm rot="5400000" flipH="1" flipV="1">
            <a:off x="4797132" y="1739904"/>
            <a:ext cx="758541" cy="2912919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59A755B0-2611-4CE6-B6B0-5B48CDED1C17}"/>
              </a:ext>
            </a:extLst>
          </p:cNvPr>
          <p:cNvCxnSpPr>
            <a:cxnSpLocks/>
            <a:stCxn id="70" idx="1"/>
            <a:endCxn id="82" idx="2"/>
          </p:cNvCxnSpPr>
          <p:nvPr/>
        </p:nvCxnSpPr>
        <p:spPr>
          <a:xfrm rot="10800000">
            <a:off x="3719944" y="4821383"/>
            <a:ext cx="1840941" cy="828099"/>
          </a:xfrm>
          <a:prstGeom prst="bentConnector2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354C6766-D003-4503-B657-7232A7ED0F9A}"/>
              </a:ext>
            </a:extLst>
          </p:cNvPr>
          <p:cNvSpPr/>
          <p:nvPr/>
        </p:nvSpPr>
        <p:spPr>
          <a:xfrm>
            <a:off x="119455" y="4751898"/>
            <a:ext cx="1838036" cy="1097449"/>
          </a:xfrm>
          <a:prstGeom prst="rect">
            <a:avLst/>
          </a:prstGeom>
          <a:gradFill rotWithShape="1">
            <a:gsLst>
              <a:gs pos="0">
                <a:srgbClr val="A5A5A5">
                  <a:satMod val="103000"/>
                  <a:lumMod val="102000"/>
                  <a:tint val="94000"/>
                </a:srgbClr>
              </a:gs>
              <a:gs pos="50000">
                <a:srgbClr val="A5A5A5">
                  <a:satMod val="110000"/>
                  <a:lumMod val="100000"/>
                  <a:shade val="100000"/>
                </a:srgbClr>
              </a:gs>
              <a:gs pos="100000">
                <a:srgbClr val="A5A5A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Write Machine Tags to Database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BB26438-B126-405D-A9D6-1DFD8E7CDF3E}"/>
              </a:ext>
            </a:extLst>
          </p:cNvPr>
          <p:cNvSpPr txBox="1"/>
          <p:nvPr/>
        </p:nvSpPr>
        <p:spPr>
          <a:xfrm>
            <a:off x="6688699" y="1818093"/>
            <a:ext cx="1681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Select best documents for labeling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84FF7A3-38B5-4767-BE8E-644B5CE998D6}"/>
              </a:ext>
            </a:extLst>
          </p:cNvPr>
          <p:cNvSpPr txBox="1"/>
          <p:nvPr/>
        </p:nvSpPr>
        <p:spPr>
          <a:xfrm>
            <a:off x="3620655" y="2817092"/>
            <a:ext cx="183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No: Keep Training</a:t>
            </a:r>
          </a:p>
        </p:txBody>
      </p: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77DBBD29-8227-45AC-A385-08C6553284E7}"/>
              </a:ext>
            </a:extLst>
          </p:cNvPr>
          <p:cNvCxnSpPr>
            <a:cxnSpLocks/>
            <a:stCxn id="82" idx="1"/>
            <a:endCxn id="85" idx="0"/>
          </p:cNvCxnSpPr>
          <p:nvPr/>
        </p:nvCxnSpPr>
        <p:spPr>
          <a:xfrm rot="10800000" flipV="1">
            <a:off x="1038474" y="4198508"/>
            <a:ext cx="1117457" cy="553390"/>
          </a:xfrm>
          <a:prstGeom prst="bentConnector2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45B79F69-8C2C-4F1E-B0EC-D4F4BF26732F}"/>
              </a:ext>
            </a:extLst>
          </p:cNvPr>
          <p:cNvSpPr txBox="1"/>
          <p:nvPr/>
        </p:nvSpPr>
        <p:spPr>
          <a:xfrm>
            <a:off x="967511" y="3455038"/>
            <a:ext cx="1695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Yes: Use Machine Tags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27D56-1DF9-4674-8994-B6D27CCD5F5D}"/>
              </a:ext>
            </a:extLst>
          </p:cNvPr>
          <p:cNvSpPr txBox="1"/>
          <p:nvPr/>
        </p:nvSpPr>
        <p:spPr>
          <a:xfrm>
            <a:off x="5756221" y="3575633"/>
            <a:ext cx="1979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Explosion_AI</a:t>
            </a:r>
            <a:r>
              <a:rPr lang="en-US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Prodigy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78AE3-229D-4186-899E-01AE37F30E27}"/>
              </a:ext>
            </a:extLst>
          </p:cNvPr>
          <p:cNvSpPr/>
          <p:nvPr/>
        </p:nvSpPr>
        <p:spPr bwMode="auto">
          <a:xfrm>
            <a:off x="4711148" y="655983"/>
            <a:ext cx="3876261" cy="2304925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656FCF-5A34-4E30-9B23-C5A05282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Sampling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F3513-83A5-44B7-992F-82B7AAE5C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82" y="1257112"/>
            <a:ext cx="8497036" cy="43437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D0F63F-D20F-405B-AA99-3BABF50A0A3F}"/>
              </a:ext>
            </a:extLst>
          </p:cNvPr>
          <p:cNvSpPr/>
          <p:nvPr/>
        </p:nvSpPr>
        <p:spPr>
          <a:xfrm>
            <a:off x="9173818" y="3438939"/>
            <a:ext cx="954156" cy="1888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6F3E7F-0169-4C4A-BDD6-F17DFEAA93A2}"/>
              </a:ext>
            </a:extLst>
          </p:cNvPr>
          <p:cNvCxnSpPr>
            <a:cxnSpLocks/>
          </p:cNvCxnSpPr>
          <p:nvPr/>
        </p:nvCxnSpPr>
        <p:spPr>
          <a:xfrm flipH="1" flipV="1">
            <a:off x="3796748" y="2922104"/>
            <a:ext cx="5377070" cy="616227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6F608BD-C795-44EE-96D7-5C18C53C7C43}"/>
              </a:ext>
            </a:extLst>
          </p:cNvPr>
          <p:cNvSpPr txBox="1"/>
          <p:nvPr/>
        </p:nvSpPr>
        <p:spPr>
          <a:xfrm>
            <a:off x="4903304" y="3305265"/>
            <a:ext cx="2385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Random Selection outperforms others @ low sample size</a:t>
            </a:r>
          </a:p>
        </p:txBody>
      </p:sp>
    </p:spTree>
    <p:extLst>
      <p:ext uri="{BB962C8B-B14F-4D97-AF65-F5344CB8AC3E}">
        <p14:creationId xmlns:p14="http://schemas.microsoft.com/office/powerpoint/2010/main" val="2345849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1A2EA2-81A5-42CE-9744-3741335A0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82" y="1257112"/>
            <a:ext cx="8497036" cy="43437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656FCF-5A34-4E30-9B23-C5A05282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‘Elbow’ Sampling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6FBA28-3737-49E5-A9E8-82FE0A8541A3}"/>
              </a:ext>
            </a:extLst>
          </p:cNvPr>
          <p:cNvSpPr/>
          <p:nvPr/>
        </p:nvSpPr>
        <p:spPr>
          <a:xfrm>
            <a:off x="2415408" y="1498627"/>
            <a:ext cx="1329976" cy="3734854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8A19BE-D903-40AE-BB5D-8C61754960AF}"/>
              </a:ext>
            </a:extLst>
          </p:cNvPr>
          <p:cNvSpPr/>
          <p:nvPr/>
        </p:nvSpPr>
        <p:spPr>
          <a:xfrm>
            <a:off x="3745385" y="1498627"/>
            <a:ext cx="5126242" cy="3734854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A8339-E34D-4F63-AB49-82E4906D843C}"/>
              </a:ext>
            </a:extLst>
          </p:cNvPr>
          <p:cNvSpPr txBox="1"/>
          <p:nvPr/>
        </p:nvSpPr>
        <p:spPr>
          <a:xfrm>
            <a:off x="2330153" y="1498627"/>
            <a:ext cx="1375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Sampling Domain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CA91F-3039-4E5E-BE18-D82AEFFD295E}"/>
              </a:ext>
            </a:extLst>
          </p:cNvPr>
          <p:cNvSpPr txBox="1"/>
          <p:nvPr/>
        </p:nvSpPr>
        <p:spPr>
          <a:xfrm>
            <a:off x="5382911" y="3337154"/>
            <a:ext cx="1937353" cy="656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Certainty Sampling Domain</a:t>
            </a:r>
          </a:p>
        </p:txBody>
      </p:sp>
    </p:spTree>
    <p:extLst>
      <p:ext uri="{BB962C8B-B14F-4D97-AF65-F5344CB8AC3E}">
        <p14:creationId xmlns:p14="http://schemas.microsoft.com/office/powerpoint/2010/main" val="4066183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8881D6-F04C-4AEB-B010-213DD5E87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05" y="1494170"/>
            <a:ext cx="8657070" cy="45647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54107C-3978-4F5C-A172-D112D536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Sampling Results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BCC939-750E-43B6-9221-B90F4168C645}"/>
              </a:ext>
            </a:extLst>
          </p:cNvPr>
          <p:cNvCxnSpPr>
            <a:cxnSpLocks/>
          </p:cNvCxnSpPr>
          <p:nvPr/>
        </p:nvCxnSpPr>
        <p:spPr>
          <a:xfrm flipH="1">
            <a:off x="4021126" y="1905110"/>
            <a:ext cx="3507138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88168F5-191A-4E75-8108-E8BD2DCB82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42158" y="814898"/>
            <a:ext cx="3117957" cy="2961660"/>
          </a:xfrm>
        </p:spPr>
        <p:txBody>
          <a:bodyPr/>
          <a:lstStyle/>
          <a:p>
            <a:r>
              <a:rPr lang="en-US" dirty="0"/>
              <a:t>Elbow sampling requires </a:t>
            </a:r>
            <a:r>
              <a:rPr lang="en-US" b="1" dirty="0"/>
              <a:t>2X fewer samples</a:t>
            </a:r>
            <a:r>
              <a:rPr lang="en-US" dirty="0"/>
              <a:t> to achieve full accuracy</a:t>
            </a:r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AE52813-767F-4C3F-BF54-CAB3E746DD3A}"/>
              </a:ext>
            </a:extLst>
          </p:cNvPr>
          <p:cNvCxnSpPr>
            <a:cxnSpLocks/>
          </p:cNvCxnSpPr>
          <p:nvPr/>
        </p:nvCxnSpPr>
        <p:spPr>
          <a:xfrm flipH="1" flipV="1">
            <a:off x="1546698" y="3317133"/>
            <a:ext cx="262647" cy="1167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1581C0C-C92D-472D-8595-F6978F65CCD5}"/>
              </a:ext>
            </a:extLst>
          </p:cNvPr>
          <p:cNvSpPr txBox="1"/>
          <p:nvPr/>
        </p:nvSpPr>
        <p:spPr>
          <a:xfrm>
            <a:off x="1809345" y="4424003"/>
            <a:ext cx="241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certainty sampling</a:t>
            </a:r>
          </a:p>
        </p:txBody>
      </p:sp>
    </p:spTree>
    <p:extLst>
      <p:ext uri="{BB962C8B-B14F-4D97-AF65-F5344CB8AC3E}">
        <p14:creationId xmlns:p14="http://schemas.microsoft.com/office/powerpoint/2010/main" val="286436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2461-E4E3-4FB7-AB09-7083BFD3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Capture Human Ground Truth as Part of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B341CE-52EF-4489-8D53-CB21D0EE4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658" y="1543597"/>
            <a:ext cx="7452683" cy="45751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A663FB-A2DE-49BD-B9C7-CC01630ABCEE}"/>
              </a:ext>
            </a:extLst>
          </p:cNvPr>
          <p:cNvSpPr/>
          <p:nvPr/>
        </p:nvSpPr>
        <p:spPr bwMode="auto">
          <a:xfrm>
            <a:off x="3346315" y="1614791"/>
            <a:ext cx="447472" cy="2334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C37EE6-F4A1-484E-BC8E-3E54FEDEE2DA}"/>
              </a:ext>
            </a:extLst>
          </p:cNvPr>
          <p:cNvSpPr txBox="1"/>
          <p:nvPr/>
        </p:nvSpPr>
        <p:spPr>
          <a:xfrm>
            <a:off x="243191" y="902758"/>
            <a:ext cx="2280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Reads pandas data frame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258CCD-E1CD-4F6B-A8E4-2DFA9D9E950A}"/>
              </a:ext>
            </a:extLst>
          </p:cNvPr>
          <p:cNvCxnSpPr>
            <a:cxnSpLocks/>
            <a:stCxn id="19" idx="3"/>
          </p:cNvCxnSpPr>
          <p:nvPr/>
        </p:nvCxnSpPr>
        <p:spPr bwMode="auto">
          <a:xfrm>
            <a:off x="2523559" y="1072035"/>
            <a:ext cx="1046492" cy="550783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BD27EF7-D05F-4909-A508-3450DB642B8E}"/>
              </a:ext>
            </a:extLst>
          </p:cNvPr>
          <p:cNvSpPr/>
          <p:nvPr/>
        </p:nvSpPr>
        <p:spPr bwMode="auto">
          <a:xfrm>
            <a:off x="3793786" y="1614791"/>
            <a:ext cx="1284051" cy="233464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EA66663-BF2D-4EAE-AB64-61F28D4099E4}"/>
              </a:ext>
            </a:extLst>
          </p:cNvPr>
          <p:cNvCxnSpPr>
            <a:cxnSpLocks/>
          </p:cNvCxnSpPr>
          <p:nvPr/>
        </p:nvCxnSpPr>
        <p:spPr bwMode="auto">
          <a:xfrm flipH="1">
            <a:off x="4435811" y="1184382"/>
            <a:ext cx="642026" cy="438436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sq" cmpd="sng" algn="ctr">
            <a:solidFill>
              <a:srgbClr val="0070C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77F0D6B-AD5C-4DF8-9E09-A79A8D2876AF}"/>
              </a:ext>
            </a:extLst>
          </p:cNvPr>
          <p:cNvSpPr txBox="1"/>
          <p:nvPr/>
        </p:nvSpPr>
        <p:spPr>
          <a:xfrm>
            <a:off x="4969721" y="887441"/>
            <a:ext cx="3187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Loads configuration/previous labels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76194E-4E2A-4B08-B140-7B2F5787B287}"/>
              </a:ext>
            </a:extLst>
          </p:cNvPr>
          <p:cNvSpPr txBox="1"/>
          <p:nvPr/>
        </p:nvSpPr>
        <p:spPr>
          <a:xfrm>
            <a:off x="131129" y="2352596"/>
            <a:ext cx="1819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Logs each user’s labels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220C08-33AB-497D-B034-EABA49F33AA6}"/>
              </a:ext>
            </a:extLst>
          </p:cNvPr>
          <p:cNvSpPr/>
          <p:nvPr/>
        </p:nvSpPr>
        <p:spPr bwMode="auto">
          <a:xfrm>
            <a:off x="2704290" y="1865301"/>
            <a:ext cx="642026" cy="233464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A2398A-4CED-4320-95C5-F01AF211E27D}"/>
              </a:ext>
            </a:extLst>
          </p:cNvPr>
          <p:cNvCxnSpPr>
            <a:cxnSpLocks/>
            <a:endCxn id="35" idx="1"/>
          </p:cNvCxnSpPr>
          <p:nvPr/>
        </p:nvCxnSpPr>
        <p:spPr bwMode="auto">
          <a:xfrm flipV="1">
            <a:off x="1657799" y="1982033"/>
            <a:ext cx="1046491" cy="547160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sq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E15CE1E-BC5A-4D92-8C6A-39DBBBE35271}"/>
              </a:ext>
            </a:extLst>
          </p:cNvPr>
          <p:cNvSpPr txBox="1"/>
          <p:nvPr/>
        </p:nvSpPr>
        <p:spPr>
          <a:xfrm>
            <a:off x="6693731" y="1765492"/>
            <a:ext cx="1819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Pick sampling domain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E916E42-6D20-4FA5-8ECB-2D0FC7E6337B}"/>
              </a:ext>
            </a:extLst>
          </p:cNvPr>
          <p:cNvSpPr/>
          <p:nvPr/>
        </p:nvSpPr>
        <p:spPr bwMode="auto">
          <a:xfrm>
            <a:off x="2924071" y="2336863"/>
            <a:ext cx="642026" cy="233464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98DE21E-683A-453C-BF28-4AE1969971D9}"/>
              </a:ext>
            </a:extLst>
          </p:cNvPr>
          <p:cNvCxnSpPr>
            <a:cxnSpLocks/>
            <a:stCxn id="39" idx="1"/>
            <a:endCxn id="40" idx="3"/>
          </p:cNvCxnSpPr>
          <p:nvPr/>
        </p:nvCxnSpPr>
        <p:spPr bwMode="auto">
          <a:xfrm flipH="1">
            <a:off x="3566097" y="2057880"/>
            <a:ext cx="3127634" cy="395715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sq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6FDCF8C-41DE-4A27-B856-41F2C28C4AE6}"/>
              </a:ext>
            </a:extLst>
          </p:cNvPr>
          <p:cNvSpPr txBox="1"/>
          <p:nvPr/>
        </p:nvSpPr>
        <p:spPr>
          <a:xfrm>
            <a:off x="9977675" y="5119850"/>
            <a:ext cx="1548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back to S3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EABD63E-2541-4233-9F91-5E842A0DC698}"/>
              </a:ext>
            </a:extLst>
          </p:cNvPr>
          <p:cNvCxnSpPr>
            <a:cxnSpLocks/>
            <a:stCxn id="44" idx="1"/>
          </p:cNvCxnSpPr>
          <p:nvPr/>
        </p:nvCxnSpPr>
        <p:spPr bwMode="auto">
          <a:xfrm flipH="1">
            <a:off x="6693731" y="5289127"/>
            <a:ext cx="3283944" cy="384491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sq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90527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3E880290-74F8-4BD5-8AE0-0C1D78D07CC1}"/>
              </a:ext>
            </a:extLst>
          </p:cNvPr>
          <p:cNvSpPr txBox="1">
            <a:spLocks/>
          </p:cNvSpPr>
          <p:nvPr/>
        </p:nvSpPr>
        <p:spPr>
          <a:xfrm>
            <a:off x="612775" y="845551"/>
            <a:ext cx="10966449" cy="1351126"/>
          </a:xfrm>
          <a:prstGeom prst="rect">
            <a:avLst/>
          </a:prstGeom>
        </p:spPr>
        <p:txBody>
          <a:bodyPr/>
          <a:lstStyle>
            <a:lvl1pPr marL="222250" indent="-22225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1pPr>
            <a:lvl2pPr marL="511175" indent="-27940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800" b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2pPr>
            <a:lvl3pPr marL="744538" indent="-233363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80000"/>
              <a:buChar char="•"/>
              <a:defRPr sz="1800" b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3pPr>
            <a:lvl4pPr marL="914400" indent="-169863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 b="1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4pPr>
            <a:lvl5pPr marL="1146175" indent="-17780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pitchFamily="34" charset="0"/>
              <a:buChar char="•"/>
              <a:defRPr sz="2000" b="1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5pPr>
            <a:lvl6pPr marL="24511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083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3655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227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marL="0" marR="0" lvl="0" indent="0" algn="ctr" defTabSz="8874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How can we extract supply chain risk from open source unstructured data?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FC5027-1915-4297-8B27-6AD269CFA556}"/>
              </a:ext>
            </a:extLst>
          </p:cNvPr>
          <p:cNvSpPr/>
          <p:nvPr/>
        </p:nvSpPr>
        <p:spPr>
          <a:xfrm>
            <a:off x="1911969" y="3873115"/>
            <a:ext cx="43488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F3F40"/>
                </a:solidFill>
                <a:effectLst/>
                <a:uLnTx/>
                <a:uFillTx/>
                <a:latin typeface="knowledge-medium"/>
                <a:ea typeface="+mn-ea"/>
                <a:cs typeface="+mn-cs"/>
              </a:rPr>
              <a:t>Exclusive: UTC set to win EU approval for $23 billion Rockwell Collins deal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The deal, announced in September last year, would create a new player in the top echelon of suppliers to Boeing, Airbus, Bombardier, and other plane makers</a:t>
            </a:r>
          </a:p>
        </p:txBody>
      </p:sp>
      <p:pic>
        <p:nvPicPr>
          <p:cNvPr id="57" name="Graphic 56" descr="Document">
            <a:extLst>
              <a:ext uri="{FF2B5EF4-FFF2-40B4-BE49-F238E27FC236}">
                <a16:creationId xmlns:a16="http://schemas.microsoft.com/office/drawing/2014/main" id="{ECDE6CED-2775-4ED7-889F-DABA0492F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4178" y="2221649"/>
            <a:ext cx="1474132" cy="1474132"/>
          </a:xfrm>
          <a:prstGeom prst="rect">
            <a:avLst/>
          </a:prstGeom>
        </p:spPr>
      </p:pic>
      <p:pic>
        <p:nvPicPr>
          <p:cNvPr id="58" name="Graphic 57" descr="Warning">
            <a:extLst>
              <a:ext uri="{FF2B5EF4-FFF2-40B4-BE49-F238E27FC236}">
                <a16:creationId xmlns:a16="http://schemas.microsoft.com/office/drawing/2014/main" id="{FE31112C-D484-4704-A23C-2EBE17A58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03148" y="2135776"/>
            <a:ext cx="1645877" cy="1645877"/>
          </a:xfrm>
          <a:prstGeom prst="rect">
            <a:avLst/>
          </a:prstGeom>
        </p:spPr>
      </p:pic>
      <p:pic>
        <p:nvPicPr>
          <p:cNvPr id="59" name="Graphic 58" descr="Arrow: Slight curve">
            <a:extLst>
              <a:ext uri="{FF2B5EF4-FFF2-40B4-BE49-F238E27FC236}">
                <a16:creationId xmlns:a16="http://schemas.microsoft.com/office/drawing/2014/main" id="{C425AFCC-C70E-4A24-82EF-116C3D5BA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48663" y="2398984"/>
            <a:ext cx="1474131" cy="147413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12CC111-6C9A-4C84-82E6-0575732CED2C}"/>
              </a:ext>
            </a:extLst>
          </p:cNvPr>
          <p:cNvSpPr txBox="1"/>
          <p:nvPr/>
        </p:nvSpPr>
        <p:spPr>
          <a:xfrm>
            <a:off x="7420468" y="3873115"/>
            <a:ext cx="241123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Contract negotiations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 number integrity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Stability</a:t>
            </a:r>
          </a:p>
        </p:txBody>
      </p:sp>
    </p:spTree>
    <p:extLst>
      <p:ext uri="{BB962C8B-B14F-4D97-AF65-F5344CB8AC3E}">
        <p14:creationId xmlns:p14="http://schemas.microsoft.com/office/powerpoint/2010/main" val="3150992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09202-72AD-4EDB-B78B-9955C6E8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Active Learning: Relevance + Classification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5EE6AB1-98EC-4BAB-90E9-2291F46AAE00}"/>
              </a:ext>
            </a:extLst>
          </p:cNvPr>
          <p:cNvSpPr/>
          <p:nvPr/>
        </p:nvSpPr>
        <p:spPr>
          <a:xfrm>
            <a:off x="4906815" y="927626"/>
            <a:ext cx="3452094" cy="1889466"/>
          </a:xfrm>
          <a:prstGeom prst="rect">
            <a:avLst/>
          </a:prstGeom>
          <a:gradFill rotWithShape="1">
            <a:gsLst>
              <a:gs pos="0">
                <a:srgbClr val="A5A5A5">
                  <a:satMod val="103000"/>
                  <a:lumMod val="102000"/>
                  <a:tint val="94000"/>
                </a:srgbClr>
              </a:gs>
              <a:gs pos="50000">
                <a:srgbClr val="A5A5A5">
                  <a:satMod val="110000"/>
                  <a:lumMod val="100000"/>
                  <a:shade val="100000"/>
                </a:srgbClr>
              </a:gs>
              <a:gs pos="100000">
                <a:srgbClr val="A5A5A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lowchart: Multidocument 48">
            <a:extLst>
              <a:ext uri="{FF2B5EF4-FFF2-40B4-BE49-F238E27FC236}">
                <a16:creationId xmlns:a16="http://schemas.microsoft.com/office/drawing/2014/main" id="{2BDF8F32-C3D3-4E27-966E-03D26BBA7FD8}"/>
              </a:ext>
            </a:extLst>
          </p:cNvPr>
          <p:cNvSpPr/>
          <p:nvPr/>
        </p:nvSpPr>
        <p:spPr>
          <a:xfrm>
            <a:off x="379034" y="1159518"/>
            <a:ext cx="1301261" cy="1230923"/>
          </a:xfrm>
          <a:prstGeom prst="flowChartMultidocumen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lowchart: Multidocument 49">
            <a:extLst>
              <a:ext uri="{FF2B5EF4-FFF2-40B4-BE49-F238E27FC236}">
                <a16:creationId xmlns:a16="http://schemas.microsoft.com/office/drawing/2014/main" id="{4F70BB10-E4DB-40FF-A0A1-78DE64A32874}"/>
              </a:ext>
            </a:extLst>
          </p:cNvPr>
          <p:cNvSpPr/>
          <p:nvPr/>
        </p:nvSpPr>
        <p:spPr>
          <a:xfrm>
            <a:off x="109404" y="1439011"/>
            <a:ext cx="1301261" cy="1230923"/>
          </a:xfrm>
          <a:prstGeom prst="flowChartMultidocumen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Corpus</a:t>
            </a:r>
          </a:p>
        </p:txBody>
      </p:sp>
      <p:sp>
        <p:nvSpPr>
          <p:cNvPr id="51" name="Flowchart: Data 50">
            <a:extLst>
              <a:ext uri="{FF2B5EF4-FFF2-40B4-BE49-F238E27FC236}">
                <a16:creationId xmlns:a16="http://schemas.microsoft.com/office/drawing/2014/main" id="{A846D028-CA91-41A0-A5E0-021E278F6ED1}"/>
              </a:ext>
            </a:extLst>
          </p:cNvPr>
          <p:cNvSpPr/>
          <p:nvPr/>
        </p:nvSpPr>
        <p:spPr>
          <a:xfrm>
            <a:off x="2274930" y="1439011"/>
            <a:ext cx="1958110" cy="692727"/>
          </a:xfrm>
          <a:prstGeom prst="flowChartInputOutput">
            <a:avLst/>
          </a:prstGeom>
          <a:gradFill rotWithShape="1">
            <a:gsLst>
              <a:gs pos="0">
                <a:srgbClr val="A5A5A5">
                  <a:satMod val="103000"/>
                  <a:lumMod val="102000"/>
                  <a:tint val="94000"/>
                </a:srgbClr>
              </a:gs>
              <a:gs pos="50000">
                <a:srgbClr val="A5A5A5">
                  <a:satMod val="110000"/>
                  <a:lumMod val="100000"/>
                  <a:shade val="100000"/>
                </a:srgbClr>
              </a:gs>
              <a:gs pos="100000">
                <a:srgbClr val="A5A5A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 Processing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A5EF0AD-71B6-411C-A9E2-5C9505953CF8}"/>
              </a:ext>
            </a:extLst>
          </p:cNvPr>
          <p:cNvCxnSpPr>
            <a:cxnSpLocks/>
            <a:stCxn id="49" idx="3"/>
            <a:endCxn id="51" idx="2"/>
          </p:cNvCxnSpPr>
          <p:nvPr/>
        </p:nvCxnSpPr>
        <p:spPr>
          <a:xfrm>
            <a:off x="1680295" y="1774980"/>
            <a:ext cx="790446" cy="10395"/>
          </a:xfrm>
          <a:prstGeom prst="straightConnector1">
            <a:avLst/>
          </a:prstGeom>
          <a:noFill/>
          <a:ln w="4762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848BCB-5937-4741-A9D9-8A3476748AA8}"/>
              </a:ext>
            </a:extLst>
          </p:cNvPr>
          <p:cNvGrpSpPr/>
          <p:nvPr/>
        </p:nvGrpSpPr>
        <p:grpSpPr>
          <a:xfrm>
            <a:off x="5075583" y="1444611"/>
            <a:ext cx="1448935" cy="1311789"/>
            <a:chOff x="5257800" y="1690080"/>
            <a:chExt cx="1946564" cy="1865830"/>
          </a:xfrm>
        </p:grpSpPr>
        <p:sp>
          <p:nvSpPr>
            <p:cNvPr id="54" name="Flowchart: Document 53">
              <a:extLst>
                <a:ext uri="{FF2B5EF4-FFF2-40B4-BE49-F238E27FC236}">
                  <a16:creationId xmlns:a16="http://schemas.microsoft.com/office/drawing/2014/main" id="{A8C09954-1E49-4E7E-B448-FB87FC46D996}"/>
                </a:ext>
              </a:extLst>
            </p:cNvPr>
            <p:cNvSpPr/>
            <p:nvPr/>
          </p:nvSpPr>
          <p:spPr>
            <a:xfrm>
              <a:off x="5257800" y="1690080"/>
              <a:ext cx="1032164" cy="951430"/>
            </a:xfrm>
            <a:prstGeom prst="flowChartDocumen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lowchart: Document 54">
              <a:extLst>
                <a:ext uri="{FF2B5EF4-FFF2-40B4-BE49-F238E27FC236}">
                  <a16:creationId xmlns:a16="http://schemas.microsoft.com/office/drawing/2014/main" id="{D8DB3D74-5588-48C0-A50C-94282FA03B8B}"/>
                </a:ext>
              </a:extLst>
            </p:cNvPr>
            <p:cNvSpPr/>
            <p:nvPr/>
          </p:nvSpPr>
          <p:spPr>
            <a:xfrm>
              <a:off x="5410200" y="18424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lowchart: Document 55">
              <a:extLst>
                <a:ext uri="{FF2B5EF4-FFF2-40B4-BE49-F238E27FC236}">
                  <a16:creationId xmlns:a16="http://schemas.microsoft.com/office/drawing/2014/main" id="{63C96CC4-8544-4897-AC8D-61920E140EB9}"/>
                </a:ext>
              </a:extLst>
            </p:cNvPr>
            <p:cNvSpPr/>
            <p:nvPr/>
          </p:nvSpPr>
          <p:spPr>
            <a:xfrm>
              <a:off x="5562600" y="1994880"/>
              <a:ext cx="1032164" cy="951430"/>
            </a:xfrm>
            <a:prstGeom prst="flowChartDocumen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lowchart: Document 56">
              <a:extLst>
                <a:ext uri="{FF2B5EF4-FFF2-40B4-BE49-F238E27FC236}">
                  <a16:creationId xmlns:a16="http://schemas.microsoft.com/office/drawing/2014/main" id="{4A1B3BC8-C9E0-40F5-B501-4A8800F540C8}"/>
                </a:ext>
              </a:extLst>
            </p:cNvPr>
            <p:cNvSpPr/>
            <p:nvPr/>
          </p:nvSpPr>
          <p:spPr>
            <a:xfrm>
              <a:off x="5715000" y="21472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lowchart: Document 57">
              <a:extLst>
                <a:ext uri="{FF2B5EF4-FFF2-40B4-BE49-F238E27FC236}">
                  <a16:creationId xmlns:a16="http://schemas.microsoft.com/office/drawing/2014/main" id="{5624FE53-0858-4CBE-9CAB-66A6DAF6E257}"/>
                </a:ext>
              </a:extLst>
            </p:cNvPr>
            <p:cNvSpPr/>
            <p:nvPr/>
          </p:nvSpPr>
          <p:spPr>
            <a:xfrm>
              <a:off x="5867400" y="22996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lowchart: Document 58">
              <a:extLst>
                <a:ext uri="{FF2B5EF4-FFF2-40B4-BE49-F238E27FC236}">
                  <a16:creationId xmlns:a16="http://schemas.microsoft.com/office/drawing/2014/main" id="{CF0FEF34-F54B-40DA-BB6F-0822D6FB7CED}"/>
                </a:ext>
              </a:extLst>
            </p:cNvPr>
            <p:cNvSpPr/>
            <p:nvPr/>
          </p:nvSpPr>
          <p:spPr>
            <a:xfrm>
              <a:off x="6019800" y="2452080"/>
              <a:ext cx="1032164" cy="951430"/>
            </a:xfrm>
            <a:prstGeom prst="flowChartDocumen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lowchart: Document 59">
              <a:extLst>
                <a:ext uri="{FF2B5EF4-FFF2-40B4-BE49-F238E27FC236}">
                  <a16:creationId xmlns:a16="http://schemas.microsoft.com/office/drawing/2014/main" id="{C7EE8EF8-2FA2-4C55-BBD2-601EB5C0E231}"/>
                </a:ext>
              </a:extLst>
            </p:cNvPr>
            <p:cNvSpPr/>
            <p:nvPr/>
          </p:nvSpPr>
          <p:spPr>
            <a:xfrm>
              <a:off x="6172200" y="26044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D96D289-7F9A-4224-84F6-49F80D4EAE91}"/>
              </a:ext>
            </a:extLst>
          </p:cNvPr>
          <p:cNvSpPr txBox="1"/>
          <p:nvPr/>
        </p:nvSpPr>
        <p:spPr>
          <a:xfrm>
            <a:off x="5472225" y="939622"/>
            <a:ext cx="2432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Intelligent Document Selection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F113F48-9854-46F3-A131-1BF2D6F14178}"/>
              </a:ext>
            </a:extLst>
          </p:cNvPr>
          <p:cNvSpPr/>
          <p:nvPr/>
        </p:nvSpPr>
        <p:spPr>
          <a:xfrm>
            <a:off x="8777427" y="2928227"/>
            <a:ext cx="3246581" cy="2153343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15BA4C7-5B4D-427B-B8A2-070DC1145371}"/>
              </a:ext>
            </a:extLst>
          </p:cNvPr>
          <p:cNvSpPr txBox="1"/>
          <p:nvPr/>
        </p:nvSpPr>
        <p:spPr>
          <a:xfrm>
            <a:off x="9334162" y="2960908"/>
            <a:ext cx="2104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Tagging</a:t>
            </a:r>
          </a:p>
        </p:txBody>
      </p: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80867697-F4B2-4F17-90A9-1582440F4EBD}"/>
              </a:ext>
            </a:extLst>
          </p:cNvPr>
          <p:cNvCxnSpPr>
            <a:cxnSpLocks/>
            <a:stCxn id="48" idx="3"/>
            <a:endCxn id="62" idx="0"/>
          </p:cNvCxnSpPr>
          <p:nvPr/>
        </p:nvCxnSpPr>
        <p:spPr>
          <a:xfrm>
            <a:off x="8358909" y="1872359"/>
            <a:ext cx="2041809" cy="1055868"/>
          </a:xfrm>
          <a:prstGeom prst="bentConnector2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5" name="Flowchart: Document 64">
            <a:extLst>
              <a:ext uri="{FF2B5EF4-FFF2-40B4-BE49-F238E27FC236}">
                <a16:creationId xmlns:a16="http://schemas.microsoft.com/office/drawing/2014/main" id="{83BA28CA-14C5-474B-98BC-7F8646118C3F}"/>
              </a:ext>
            </a:extLst>
          </p:cNvPr>
          <p:cNvSpPr/>
          <p:nvPr/>
        </p:nvSpPr>
        <p:spPr>
          <a:xfrm>
            <a:off x="9292183" y="3790438"/>
            <a:ext cx="767049" cy="662788"/>
          </a:xfrm>
          <a:prstGeom prst="flowChartDocumen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MandA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lowchart: Document 65">
            <a:extLst>
              <a:ext uri="{FF2B5EF4-FFF2-40B4-BE49-F238E27FC236}">
                <a16:creationId xmlns:a16="http://schemas.microsoft.com/office/drawing/2014/main" id="{DF8213D3-11BD-4D58-97DE-DB4D9D98C031}"/>
              </a:ext>
            </a:extLst>
          </p:cNvPr>
          <p:cNvSpPr/>
          <p:nvPr/>
        </p:nvSpPr>
        <p:spPr>
          <a:xfrm>
            <a:off x="8874909" y="3455038"/>
            <a:ext cx="767049" cy="662788"/>
          </a:xfrm>
          <a:prstGeom prst="flowChartDocumen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Bankruptcy</a:t>
            </a:r>
          </a:p>
        </p:txBody>
      </p:sp>
      <p:sp>
        <p:nvSpPr>
          <p:cNvPr id="67" name="Flowchart: Document 66">
            <a:extLst>
              <a:ext uri="{FF2B5EF4-FFF2-40B4-BE49-F238E27FC236}">
                <a16:creationId xmlns:a16="http://schemas.microsoft.com/office/drawing/2014/main" id="{8083F75A-5409-4EF6-9486-C82CAEA310AC}"/>
              </a:ext>
            </a:extLst>
          </p:cNvPr>
          <p:cNvSpPr/>
          <p:nvPr/>
        </p:nvSpPr>
        <p:spPr>
          <a:xfrm>
            <a:off x="8915644" y="4191275"/>
            <a:ext cx="767049" cy="662788"/>
          </a:xfrm>
          <a:prstGeom prst="flowChartDocumen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 Relations</a:t>
            </a:r>
          </a:p>
        </p:txBody>
      </p:sp>
      <p:pic>
        <p:nvPicPr>
          <p:cNvPr id="68" name="Graphic 67" descr="User">
            <a:extLst>
              <a:ext uri="{FF2B5EF4-FFF2-40B4-BE49-F238E27FC236}">
                <a16:creationId xmlns:a16="http://schemas.microsoft.com/office/drawing/2014/main" id="{13CE6142-BC72-4D7E-BE42-8F78B51B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6108" y="3493037"/>
            <a:ext cx="1250291" cy="1250291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5CAD9C1-E9BC-45D2-91D8-30595BBFA421}"/>
              </a:ext>
            </a:extLst>
          </p:cNvPr>
          <p:cNvCxnSpPr>
            <a:cxnSpLocks/>
            <a:stCxn id="51" idx="5"/>
            <a:endCxn id="48" idx="1"/>
          </p:cNvCxnSpPr>
          <p:nvPr/>
        </p:nvCxnSpPr>
        <p:spPr>
          <a:xfrm>
            <a:off x="4037229" y="1785375"/>
            <a:ext cx="869586" cy="86984"/>
          </a:xfrm>
          <a:prstGeom prst="straightConnector1">
            <a:avLst/>
          </a:prstGeom>
          <a:noFill/>
          <a:ln w="4762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512AF33B-54C0-413B-A8A7-C2C12E2AAAEE}"/>
              </a:ext>
            </a:extLst>
          </p:cNvPr>
          <p:cNvSpPr/>
          <p:nvPr/>
        </p:nvSpPr>
        <p:spPr>
          <a:xfrm>
            <a:off x="5560884" y="4596430"/>
            <a:ext cx="3149358" cy="2106102"/>
          </a:xfrm>
          <a:prstGeom prst="rect">
            <a:avLst/>
          </a:prstGeom>
          <a:gradFill rotWithShape="1">
            <a:gsLst>
              <a:gs pos="0">
                <a:srgbClr val="A5A5A5">
                  <a:satMod val="103000"/>
                  <a:lumMod val="102000"/>
                  <a:tint val="94000"/>
                </a:srgbClr>
              </a:gs>
              <a:gs pos="50000">
                <a:srgbClr val="A5A5A5">
                  <a:satMod val="110000"/>
                  <a:lumMod val="100000"/>
                  <a:shade val="100000"/>
                </a:srgbClr>
              </a:gs>
              <a:gs pos="100000">
                <a:srgbClr val="A5A5A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784AE811-9498-47BA-B4E0-CD884133FF5B}"/>
              </a:ext>
            </a:extLst>
          </p:cNvPr>
          <p:cNvCxnSpPr>
            <a:cxnSpLocks/>
            <a:stCxn id="62" idx="2"/>
            <a:endCxn id="70" idx="3"/>
          </p:cNvCxnSpPr>
          <p:nvPr/>
        </p:nvCxnSpPr>
        <p:spPr>
          <a:xfrm rot="5400000">
            <a:off x="9271525" y="4520287"/>
            <a:ext cx="567911" cy="1690476"/>
          </a:xfrm>
          <a:prstGeom prst="bentConnector2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6A5738B-6211-485B-AA53-2B4971E07DBD}"/>
              </a:ext>
            </a:extLst>
          </p:cNvPr>
          <p:cNvGrpSpPr/>
          <p:nvPr/>
        </p:nvGrpSpPr>
        <p:grpSpPr>
          <a:xfrm>
            <a:off x="5668904" y="5187185"/>
            <a:ext cx="1455992" cy="1312867"/>
            <a:chOff x="5257800" y="1690080"/>
            <a:chExt cx="1946564" cy="1865830"/>
          </a:xfrm>
        </p:grpSpPr>
        <p:sp>
          <p:nvSpPr>
            <p:cNvPr id="73" name="Flowchart: Document 72">
              <a:extLst>
                <a:ext uri="{FF2B5EF4-FFF2-40B4-BE49-F238E27FC236}">
                  <a16:creationId xmlns:a16="http://schemas.microsoft.com/office/drawing/2014/main" id="{7B324C9A-1731-40A1-A875-84C27A40B052}"/>
                </a:ext>
              </a:extLst>
            </p:cNvPr>
            <p:cNvSpPr/>
            <p:nvPr/>
          </p:nvSpPr>
          <p:spPr>
            <a:xfrm>
              <a:off x="5257800" y="16900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lowchart: Document 73">
              <a:extLst>
                <a:ext uri="{FF2B5EF4-FFF2-40B4-BE49-F238E27FC236}">
                  <a16:creationId xmlns:a16="http://schemas.microsoft.com/office/drawing/2014/main" id="{BCDDBF1D-0E8D-4490-BE49-56C2491547D2}"/>
                </a:ext>
              </a:extLst>
            </p:cNvPr>
            <p:cNvSpPr/>
            <p:nvPr/>
          </p:nvSpPr>
          <p:spPr>
            <a:xfrm>
              <a:off x="5410200" y="18424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lowchart: Document 74">
              <a:extLst>
                <a:ext uri="{FF2B5EF4-FFF2-40B4-BE49-F238E27FC236}">
                  <a16:creationId xmlns:a16="http://schemas.microsoft.com/office/drawing/2014/main" id="{7C11F9B8-F81B-47BD-A6F0-B5B5E284AFC7}"/>
                </a:ext>
              </a:extLst>
            </p:cNvPr>
            <p:cNvSpPr/>
            <p:nvPr/>
          </p:nvSpPr>
          <p:spPr>
            <a:xfrm>
              <a:off x="5562600" y="19948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lowchart: Document 75">
              <a:extLst>
                <a:ext uri="{FF2B5EF4-FFF2-40B4-BE49-F238E27FC236}">
                  <a16:creationId xmlns:a16="http://schemas.microsoft.com/office/drawing/2014/main" id="{BD61596C-0B2B-4163-B500-8EEFD673C4CB}"/>
                </a:ext>
              </a:extLst>
            </p:cNvPr>
            <p:cNvSpPr/>
            <p:nvPr/>
          </p:nvSpPr>
          <p:spPr>
            <a:xfrm>
              <a:off x="5715000" y="21472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lowchart: Document 76">
              <a:extLst>
                <a:ext uri="{FF2B5EF4-FFF2-40B4-BE49-F238E27FC236}">
                  <a16:creationId xmlns:a16="http://schemas.microsoft.com/office/drawing/2014/main" id="{D7DAF2B5-FE64-45CC-BC83-0D292E42E363}"/>
                </a:ext>
              </a:extLst>
            </p:cNvPr>
            <p:cNvSpPr/>
            <p:nvPr/>
          </p:nvSpPr>
          <p:spPr>
            <a:xfrm>
              <a:off x="5867400" y="22996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lowchart: Document 77">
              <a:extLst>
                <a:ext uri="{FF2B5EF4-FFF2-40B4-BE49-F238E27FC236}">
                  <a16:creationId xmlns:a16="http://schemas.microsoft.com/office/drawing/2014/main" id="{5BD9836A-00B1-4081-9AE7-027F9B90AF4E}"/>
                </a:ext>
              </a:extLst>
            </p:cNvPr>
            <p:cNvSpPr/>
            <p:nvPr/>
          </p:nvSpPr>
          <p:spPr>
            <a:xfrm>
              <a:off x="6019800" y="24520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lowchart: Document 78">
              <a:extLst>
                <a:ext uri="{FF2B5EF4-FFF2-40B4-BE49-F238E27FC236}">
                  <a16:creationId xmlns:a16="http://schemas.microsoft.com/office/drawing/2014/main" id="{323A1C36-668C-4BB6-8D0F-51246E414DA5}"/>
                </a:ext>
              </a:extLst>
            </p:cNvPr>
            <p:cNvSpPr/>
            <p:nvPr/>
          </p:nvSpPr>
          <p:spPr>
            <a:xfrm>
              <a:off x="6172200" y="2604480"/>
              <a:ext cx="1032164" cy="951430"/>
            </a:xfrm>
            <a:prstGeom prst="flowChart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Bankruptcy</a:t>
              </a:r>
            </a:p>
          </p:txBody>
        </p:sp>
      </p:grpSp>
      <p:pic>
        <p:nvPicPr>
          <p:cNvPr id="80" name="Graphic 79" descr="Computer">
            <a:extLst>
              <a:ext uri="{FF2B5EF4-FFF2-40B4-BE49-F238E27FC236}">
                <a16:creationId xmlns:a16="http://schemas.microsoft.com/office/drawing/2014/main" id="{A6984AB3-32D7-458C-975C-52BBD9F79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3736" y="5494373"/>
            <a:ext cx="1083467" cy="1083467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303B28F-6817-4C00-9A6C-A6711CD2299D}"/>
              </a:ext>
            </a:extLst>
          </p:cNvPr>
          <p:cNvSpPr txBox="1"/>
          <p:nvPr/>
        </p:nvSpPr>
        <p:spPr>
          <a:xfrm>
            <a:off x="6129815" y="4677458"/>
            <a:ext cx="2294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 Tagging + Validation</a:t>
            </a:r>
          </a:p>
        </p:txBody>
      </p:sp>
      <p:sp>
        <p:nvSpPr>
          <p:cNvPr id="82" name="Flowchart: Decision 81">
            <a:extLst>
              <a:ext uri="{FF2B5EF4-FFF2-40B4-BE49-F238E27FC236}">
                <a16:creationId xmlns:a16="http://schemas.microsoft.com/office/drawing/2014/main" id="{55154175-AD0F-480F-BFE0-256CA26AED97}"/>
              </a:ext>
            </a:extLst>
          </p:cNvPr>
          <p:cNvSpPr/>
          <p:nvPr/>
        </p:nvSpPr>
        <p:spPr>
          <a:xfrm>
            <a:off x="2155930" y="3575633"/>
            <a:ext cx="3128026" cy="1245749"/>
          </a:xfrm>
          <a:prstGeom prst="flowChartDecision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Accuracy &gt; Threshold?</a:t>
            </a:r>
          </a:p>
        </p:txBody>
      </p: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CA4625FC-0BDE-427A-93E5-F506F93A7B68}"/>
              </a:ext>
            </a:extLst>
          </p:cNvPr>
          <p:cNvCxnSpPr>
            <a:cxnSpLocks/>
            <a:stCxn id="82" idx="0"/>
            <a:endCxn id="48" idx="2"/>
          </p:cNvCxnSpPr>
          <p:nvPr/>
        </p:nvCxnSpPr>
        <p:spPr>
          <a:xfrm rot="5400000" flipH="1" flipV="1">
            <a:off x="4797132" y="1739904"/>
            <a:ext cx="758541" cy="2912919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59A755B0-2611-4CE6-B6B0-5B48CDED1C17}"/>
              </a:ext>
            </a:extLst>
          </p:cNvPr>
          <p:cNvCxnSpPr>
            <a:cxnSpLocks/>
            <a:stCxn id="70" idx="1"/>
            <a:endCxn id="82" idx="2"/>
          </p:cNvCxnSpPr>
          <p:nvPr/>
        </p:nvCxnSpPr>
        <p:spPr>
          <a:xfrm rot="10800000">
            <a:off x="3719944" y="4821383"/>
            <a:ext cx="1840941" cy="828099"/>
          </a:xfrm>
          <a:prstGeom prst="bentConnector2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354C6766-D003-4503-B657-7232A7ED0F9A}"/>
              </a:ext>
            </a:extLst>
          </p:cNvPr>
          <p:cNvSpPr/>
          <p:nvPr/>
        </p:nvSpPr>
        <p:spPr>
          <a:xfrm>
            <a:off x="119455" y="4751898"/>
            <a:ext cx="1838036" cy="1097449"/>
          </a:xfrm>
          <a:prstGeom prst="rect">
            <a:avLst/>
          </a:prstGeom>
          <a:gradFill rotWithShape="1">
            <a:gsLst>
              <a:gs pos="0">
                <a:srgbClr val="A5A5A5">
                  <a:satMod val="103000"/>
                  <a:lumMod val="102000"/>
                  <a:tint val="94000"/>
                </a:srgbClr>
              </a:gs>
              <a:gs pos="50000">
                <a:srgbClr val="A5A5A5">
                  <a:satMod val="110000"/>
                  <a:lumMod val="100000"/>
                  <a:shade val="100000"/>
                </a:srgbClr>
              </a:gs>
              <a:gs pos="100000">
                <a:srgbClr val="A5A5A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Write Machine Tags to Database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BB26438-B126-405D-A9D6-1DFD8E7CDF3E}"/>
              </a:ext>
            </a:extLst>
          </p:cNvPr>
          <p:cNvSpPr txBox="1"/>
          <p:nvPr/>
        </p:nvSpPr>
        <p:spPr>
          <a:xfrm>
            <a:off x="6688699" y="1818093"/>
            <a:ext cx="1681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 best documents for labeling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84FF7A3-38B5-4767-BE8E-644B5CE998D6}"/>
              </a:ext>
            </a:extLst>
          </p:cNvPr>
          <p:cNvSpPr txBox="1"/>
          <p:nvPr/>
        </p:nvSpPr>
        <p:spPr>
          <a:xfrm>
            <a:off x="3620655" y="2817092"/>
            <a:ext cx="183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No: Keep Training</a:t>
            </a:r>
          </a:p>
        </p:txBody>
      </p: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77DBBD29-8227-45AC-A385-08C6553284E7}"/>
              </a:ext>
            </a:extLst>
          </p:cNvPr>
          <p:cNvCxnSpPr>
            <a:cxnSpLocks/>
            <a:stCxn id="82" idx="1"/>
            <a:endCxn id="85" idx="0"/>
          </p:cNvCxnSpPr>
          <p:nvPr/>
        </p:nvCxnSpPr>
        <p:spPr>
          <a:xfrm rot="10800000" flipV="1">
            <a:off x="1038474" y="4198508"/>
            <a:ext cx="1117457" cy="553390"/>
          </a:xfrm>
          <a:prstGeom prst="bentConnector2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45B79F69-8C2C-4F1E-B0EC-D4F4BF26732F}"/>
              </a:ext>
            </a:extLst>
          </p:cNvPr>
          <p:cNvSpPr txBox="1"/>
          <p:nvPr/>
        </p:nvSpPr>
        <p:spPr>
          <a:xfrm>
            <a:off x="967511" y="3455038"/>
            <a:ext cx="1695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Yes: Use Machine Tags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78AE3-229D-4186-899E-01AE37F30E27}"/>
              </a:ext>
            </a:extLst>
          </p:cNvPr>
          <p:cNvSpPr/>
          <p:nvPr/>
        </p:nvSpPr>
        <p:spPr bwMode="auto">
          <a:xfrm>
            <a:off x="5197432" y="4475203"/>
            <a:ext cx="3876261" cy="2304925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53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F4FEE1-F19A-4C04-BC3C-15C2F1960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 for NLP 1.0: Pre Trained Word Vectors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238220-081B-4360-9AB1-AB854F428906}"/>
              </a:ext>
            </a:extLst>
          </p:cNvPr>
          <p:cNvSpPr/>
          <p:nvPr/>
        </p:nvSpPr>
        <p:spPr>
          <a:xfrm>
            <a:off x="5047891" y="1459555"/>
            <a:ext cx="1914862" cy="10839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word embeddings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645A9C-8078-4A26-BDC9-2036474181F9}"/>
              </a:ext>
            </a:extLst>
          </p:cNvPr>
          <p:cNvSpPr/>
          <p:nvPr/>
        </p:nvSpPr>
        <p:spPr>
          <a:xfrm>
            <a:off x="5047891" y="2769463"/>
            <a:ext cx="1914862" cy="96818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Insert embeddings as first layer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8C2966-BA4D-4036-AAB6-D715BC7580FE}"/>
              </a:ext>
            </a:extLst>
          </p:cNvPr>
          <p:cNvSpPr/>
          <p:nvPr/>
        </p:nvSpPr>
        <p:spPr>
          <a:xfrm>
            <a:off x="5047891" y="3963561"/>
            <a:ext cx="1914862" cy="968189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remaining layers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F1EFDF-D1F5-4BA5-9DD7-DD4C6CEC814C}"/>
              </a:ext>
            </a:extLst>
          </p:cNvPr>
          <p:cNvSpPr/>
          <p:nvPr/>
        </p:nvSpPr>
        <p:spPr>
          <a:xfrm>
            <a:off x="3075658" y="1712443"/>
            <a:ext cx="1509655" cy="5782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WikiText103:</a:t>
            </a:r>
          </a:p>
          <a:p>
            <a:pPr algn="ctr"/>
            <a:r>
              <a:rPr lang="en-US" dirty="0"/>
              <a:t>100m Tokens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58479E-136E-4D15-B53E-4D81B62FA40C}"/>
              </a:ext>
            </a:extLst>
          </p:cNvPr>
          <p:cNvSpPr/>
          <p:nvPr/>
        </p:nvSpPr>
        <p:spPr>
          <a:xfrm>
            <a:off x="3229849" y="4158545"/>
            <a:ext cx="1355464" cy="578222"/>
          </a:xfrm>
          <a:prstGeom prst="rect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Labeled Training 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D4D96C-264D-428C-8992-2B88977234CA}"/>
              </a:ext>
            </a:extLst>
          </p:cNvPr>
          <p:cNvSpPr txBox="1"/>
          <p:nvPr/>
        </p:nvSpPr>
        <p:spPr>
          <a:xfrm>
            <a:off x="4994544" y="5212224"/>
            <a:ext cx="114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Positive Review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1DE914-93BD-41C3-8A5A-3501B0D9F435}"/>
              </a:ext>
            </a:extLst>
          </p:cNvPr>
          <p:cNvSpPr txBox="1"/>
          <p:nvPr/>
        </p:nvSpPr>
        <p:spPr>
          <a:xfrm>
            <a:off x="5951976" y="5182186"/>
            <a:ext cx="114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Negative Review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8F55F47-0E12-4A42-90DB-53DBC6553551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6005322" y="2543554"/>
            <a:ext cx="0" cy="225909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C6D93F-3818-4BBC-9770-F8DAEEFC5597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4585313" y="2001554"/>
            <a:ext cx="462578" cy="1"/>
          </a:xfrm>
          <a:prstGeom prst="straightConnector1">
            <a:avLst/>
          </a:prstGeom>
          <a:ln w="5715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E4EC5B8-1817-4EB3-8806-539774945C54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6005322" y="3737652"/>
            <a:ext cx="0" cy="225909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1EC633D-4316-4DB6-A98A-A74F26925D4E}"/>
              </a:ext>
            </a:extLst>
          </p:cNvPr>
          <p:cNvCxnSpPr>
            <a:cxnSpLocks/>
            <a:stCxn id="7" idx="2"/>
            <a:endCxn id="17" idx="0"/>
          </p:cNvCxnSpPr>
          <p:nvPr/>
        </p:nvCxnSpPr>
        <p:spPr>
          <a:xfrm flipH="1">
            <a:off x="5567985" y="4931750"/>
            <a:ext cx="437337" cy="280474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F2F21C9-750E-4D41-864D-DB66854C8655}"/>
              </a:ext>
            </a:extLst>
          </p:cNvPr>
          <p:cNvCxnSpPr>
            <a:cxnSpLocks/>
            <a:stCxn id="7" idx="2"/>
            <a:endCxn id="18" idx="0"/>
          </p:cNvCxnSpPr>
          <p:nvPr/>
        </p:nvCxnSpPr>
        <p:spPr>
          <a:xfrm>
            <a:off x="6005322" y="4931750"/>
            <a:ext cx="520094" cy="25043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0A40E48-83F8-45DA-9514-A6C8267872A0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4585313" y="4447656"/>
            <a:ext cx="462578" cy="0"/>
          </a:xfrm>
          <a:prstGeom prst="straightConnector1">
            <a:avLst/>
          </a:prstGeom>
          <a:ln w="5715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328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53930C-56DA-4F84-9C1D-FE5E02BB5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+ Word2Vec Issues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F78585E-1BF3-4C4E-AECC-71E14FD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275"/>
            <a:ext cx="7939391" cy="1811304"/>
          </a:xfrm>
        </p:spPr>
        <p:txBody>
          <a:bodyPr/>
          <a:lstStyle/>
          <a:p>
            <a:r>
              <a:rPr lang="en-US" sz="2400" dirty="0"/>
              <a:t>Approach only bootstraps first layer of the network.</a:t>
            </a:r>
          </a:p>
          <a:p>
            <a:pPr lvl="1"/>
            <a:r>
              <a:rPr lang="en-US" sz="2200" dirty="0"/>
              <a:t>Loses complex structure captured in language</a:t>
            </a:r>
          </a:p>
          <a:p>
            <a:r>
              <a:rPr lang="en-US" sz="2400" dirty="0"/>
              <a:t>Word vectors are context independent. Words with multiple meanings are captured generically: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3B55E-33F4-4AD0-8CA9-05DBF47F1760}"/>
              </a:ext>
            </a:extLst>
          </p:cNvPr>
          <p:cNvSpPr txBox="1"/>
          <p:nvPr/>
        </p:nvSpPr>
        <p:spPr>
          <a:xfrm>
            <a:off x="4098380" y="3349385"/>
            <a:ext cx="2577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Take it to the </a:t>
            </a:r>
            <a:r>
              <a:rPr lang="en-US" sz="2400" b="1" dirty="0"/>
              <a:t>bank</a:t>
            </a:r>
            <a:r>
              <a:rPr lang="en-US" sz="2400" dirty="0"/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ABC13-3D45-4777-99B1-3C91C49DB798}"/>
              </a:ext>
            </a:extLst>
          </p:cNvPr>
          <p:cNvSpPr/>
          <p:nvPr/>
        </p:nvSpPr>
        <p:spPr>
          <a:xfrm>
            <a:off x="3112303" y="3652405"/>
            <a:ext cx="3572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He slammed into the </a:t>
            </a:r>
            <a:r>
              <a:rPr lang="en-US" sz="2400" b="1" dirty="0"/>
              <a:t>bank.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9376AD-3134-49C5-8E0D-8579203989F6}"/>
              </a:ext>
            </a:extLst>
          </p:cNvPr>
          <p:cNvSpPr txBox="1"/>
          <p:nvPr/>
        </p:nvSpPr>
        <p:spPr>
          <a:xfrm>
            <a:off x="4503094" y="3977482"/>
            <a:ext cx="277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 took a </a:t>
            </a:r>
            <a:r>
              <a:rPr lang="en-US" sz="2400" b="1" dirty="0"/>
              <a:t>bank</a:t>
            </a:r>
            <a:r>
              <a:rPr lang="en-US" sz="2400" dirty="0"/>
              <a:t> shot.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227FD8-C466-46D2-9F30-8E98DDCCF4F3}"/>
              </a:ext>
            </a:extLst>
          </p:cNvPr>
          <p:cNvSpPr/>
          <p:nvPr/>
        </p:nvSpPr>
        <p:spPr>
          <a:xfrm>
            <a:off x="2805280" y="3122579"/>
            <a:ext cx="4708187" cy="132556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C7E642B-1C97-4C08-8691-CA9B60C498FC}"/>
              </a:ext>
            </a:extLst>
          </p:cNvPr>
          <p:cNvSpPr txBox="1">
            <a:spLocks/>
          </p:cNvSpPr>
          <p:nvPr/>
        </p:nvSpPr>
        <p:spPr>
          <a:xfrm>
            <a:off x="7522501" y="5103441"/>
            <a:ext cx="4297921" cy="12585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kern="1200" cap="none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C000"/>
                </a:solidFill>
              </a:rPr>
              <a:t>Can we do better?</a:t>
            </a:r>
          </a:p>
        </p:txBody>
      </p:sp>
    </p:spTree>
    <p:extLst>
      <p:ext uri="{BB962C8B-B14F-4D97-AF65-F5344CB8AC3E}">
        <p14:creationId xmlns:p14="http://schemas.microsoft.com/office/powerpoint/2010/main" val="172509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29993D-FBCB-46C4-BB87-F6B66547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 2.0: Language Model Pre Training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98EB03-155F-46EB-AE5D-89F228EC9CA2}"/>
              </a:ext>
            </a:extLst>
          </p:cNvPr>
          <p:cNvSpPr/>
          <p:nvPr/>
        </p:nvSpPr>
        <p:spPr>
          <a:xfrm>
            <a:off x="3009045" y="1800416"/>
            <a:ext cx="1914862" cy="10839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</a:t>
            </a:r>
            <a:r>
              <a:rPr lang="en-US" b="1" dirty="0"/>
              <a:t>Language Model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1B47B3-4630-45BC-86F5-4936BF3E95A8}"/>
              </a:ext>
            </a:extLst>
          </p:cNvPr>
          <p:cNvSpPr/>
          <p:nvPr/>
        </p:nvSpPr>
        <p:spPr>
          <a:xfrm>
            <a:off x="3009045" y="3101935"/>
            <a:ext cx="1914862" cy="96818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Fine tune </a:t>
            </a:r>
            <a:r>
              <a:rPr lang="en-US" dirty="0"/>
              <a:t>LM on target data set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9B6178-585C-473F-8DAE-AA9CA9ECF4F5}"/>
              </a:ext>
            </a:extLst>
          </p:cNvPr>
          <p:cNvSpPr/>
          <p:nvPr/>
        </p:nvSpPr>
        <p:spPr>
          <a:xfrm>
            <a:off x="3009045" y="4296033"/>
            <a:ext cx="1914862" cy="968189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Fine Tune Remaining layers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F18616-AC1D-48DB-9FA9-6EE1C19431C8}"/>
              </a:ext>
            </a:extLst>
          </p:cNvPr>
          <p:cNvSpPr/>
          <p:nvPr/>
        </p:nvSpPr>
        <p:spPr>
          <a:xfrm>
            <a:off x="1245360" y="2065066"/>
            <a:ext cx="1509655" cy="5782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WikiText103:</a:t>
            </a:r>
          </a:p>
          <a:p>
            <a:pPr algn="ctr"/>
            <a:r>
              <a:rPr lang="en-US" dirty="0"/>
              <a:t>100m Tokens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9D7300-DCC4-4534-B6ED-E10BED79FDD6}"/>
              </a:ext>
            </a:extLst>
          </p:cNvPr>
          <p:cNvSpPr/>
          <p:nvPr/>
        </p:nvSpPr>
        <p:spPr>
          <a:xfrm>
            <a:off x="1322455" y="3288116"/>
            <a:ext cx="1355464" cy="578222"/>
          </a:xfrm>
          <a:prstGeom prst="rect">
            <a:avLst/>
          </a:prstGeom>
          <a:ln w="57150"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Unlabeled training set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440970-78E2-4581-92B8-22E5AB33CC34}"/>
              </a:ext>
            </a:extLst>
          </p:cNvPr>
          <p:cNvSpPr/>
          <p:nvPr/>
        </p:nvSpPr>
        <p:spPr>
          <a:xfrm>
            <a:off x="1342820" y="4505772"/>
            <a:ext cx="1355464" cy="578222"/>
          </a:xfrm>
          <a:prstGeom prst="rect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Labeled Training Set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B47964-0BCB-46B4-A835-16CDEFC528F6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755015" y="2354177"/>
            <a:ext cx="254030" cy="1"/>
          </a:xfrm>
          <a:prstGeom prst="straightConnector1">
            <a:avLst/>
          </a:prstGeom>
          <a:ln w="5715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3E7E15-D3F5-47C5-95AF-6EE27F9CCDD1}"/>
              </a:ext>
            </a:extLst>
          </p:cNvPr>
          <p:cNvCxnSpPr>
            <a:cxnSpLocks/>
            <a:stCxn id="9" idx="3"/>
            <a:endCxn id="6" idx="1"/>
          </p:cNvCxnSpPr>
          <p:nvPr/>
        </p:nvCxnSpPr>
        <p:spPr>
          <a:xfrm>
            <a:off x="2677919" y="3577227"/>
            <a:ext cx="331126" cy="8803"/>
          </a:xfrm>
          <a:prstGeom prst="straightConnector1">
            <a:avLst/>
          </a:prstGeom>
          <a:ln w="5715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D403F2-3CEF-4186-B502-E3761E03D46E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 flipV="1">
            <a:off x="2698284" y="4780128"/>
            <a:ext cx="310761" cy="14755"/>
          </a:xfrm>
          <a:prstGeom prst="straightConnector1">
            <a:avLst/>
          </a:prstGeom>
          <a:ln w="5715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6559BC-2CD6-46B9-9AAC-A5EAB275D38A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3966476" y="2884415"/>
            <a:ext cx="0" cy="21752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6DDB41-6537-4447-91A1-B566EAC1B639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966476" y="4070124"/>
            <a:ext cx="0" cy="225909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CD9F406-E420-4E3A-95D0-B56538BA96F2}"/>
              </a:ext>
            </a:extLst>
          </p:cNvPr>
          <p:cNvSpPr/>
          <p:nvPr/>
        </p:nvSpPr>
        <p:spPr>
          <a:xfrm>
            <a:off x="6468574" y="2050456"/>
            <a:ext cx="49163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Lucida Grande"/>
              </a:rPr>
              <a:t>… with only 100 labeled examples, it matches the performance of training from scratch on 100x more data…</a:t>
            </a:r>
            <a:endParaRPr lang="en-US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DFD4AF-0356-4D52-9BEF-ABB0BF53F7B0}"/>
              </a:ext>
            </a:extLst>
          </p:cNvPr>
          <p:cNvSpPr/>
          <p:nvPr/>
        </p:nvSpPr>
        <p:spPr>
          <a:xfrm>
            <a:off x="5878748" y="439163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Lucida Grande"/>
              </a:rPr>
              <a:t>Universal Language Model Fine-tuning for Text Classification</a:t>
            </a:r>
          </a:p>
          <a:p>
            <a:pPr algn="ctr"/>
            <a:r>
              <a:rPr lang="en-US" sz="1600" b="1" i="0" dirty="0">
                <a:solidFill>
                  <a:srgbClr val="000000"/>
                </a:solidFill>
                <a:effectLst/>
                <a:latin typeface="Lucida Grande"/>
              </a:rPr>
              <a:t>Jeremy </a:t>
            </a:r>
            <a:r>
              <a:rPr lang="en-US" sz="1600" b="1" dirty="0">
                <a:solidFill>
                  <a:srgbClr val="000000"/>
                </a:solidFill>
                <a:latin typeface="Lucida Grande"/>
              </a:rPr>
              <a:t>Howard, Sebastian Ruder</a:t>
            </a:r>
            <a:endParaRPr lang="en-US" sz="1600" b="1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5B9F94-8BBF-4A5D-AB8B-1388605D6B74}"/>
              </a:ext>
            </a:extLst>
          </p:cNvPr>
          <p:cNvSpPr txBox="1"/>
          <p:nvPr/>
        </p:nvSpPr>
        <p:spPr>
          <a:xfrm>
            <a:off x="2893369" y="5538578"/>
            <a:ext cx="114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Positive Review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781763-C0C9-4304-9ED6-DDA5C721CDDF}"/>
              </a:ext>
            </a:extLst>
          </p:cNvPr>
          <p:cNvSpPr txBox="1"/>
          <p:nvPr/>
        </p:nvSpPr>
        <p:spPr>
          <a:xfrm>
            <a:off x="3850801" y="5508540"/>
            <a:ext cx="114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Negative Review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6E51257-3339-485D-B4A9-E1236EC9DC14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3466810" y="5258104"/>
            <a:ext cx="437337" cy="280474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EEBABD3-5A30-4589-AAD9-8257AE988192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3904147" y="5258104"/>
            <a:ext cx="520094" cy="25043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011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31DBC7-E24E-4E15-8451-001B88BFB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Experience W/ Language Modeling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9646B-D6C5-45B5-839E-7ECCA29B0FD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CNN Architecture is robust across many domains</a:t>
            </a:r>
          </a:p>
          <a:p>
            <a:pPr lvl="1"/>
            <a:r>
              <a:rPr lang="en-US" dirty="0"/>
              <a:t>Good place to start</a:t>
            </a:r>
          </a:p>
          <a:p>
            <a:pPr lvl="1"/>
            <a:r>
              <a:rPr lang="en-US" dirty="0"/>
              <a:t>Fast</a:t>
            </a:r>
          </a:p>
          <a:p>
            <a:r>
              <a:rPr lang="en-US" dirty="0"/>
              <a:t>Consider language model pre training if:</a:t>
            </a:r>
          </a:p>
          <a:p>
            <a:pPr lvl="1"/>
            <a:r>
              <a:rPr lang="en-US" dirty="0"/>
              <a:t>Your domain is sufficiently similar to pre trained model (news, blogs, social media posts, </a:t>
            </a:r>
            <a:r>
              <a:rPr lang="en-US" dirty="0" err="1"/>
              <a:t>etc</a:t>
            </a:r>
            <a:r>
              <a:rPr lang="en-US" dirty="0"/>
              <a:t>) OR</a:t>
            </a:r>
          </a:p>
          <a:p>
            <a:pPr lvl="1"/>
            <a:r>
              <a:rPr lang="en-US" dirty="0"/>
              <a:t>You have sufficient in-domain documents to pre train language model</a:t>
            </a:r>
          </a:p>
          <a:p>
            <a:r>
              <a:rPr lang="en-US" dirty="0"/>
              <a:t>Changes are afoot: transfer learning for NLP is here</a:t>
            </a:r>
          </a:p>
          <a:p>
            <a:pPr lvl="1"/>
            <a:r>
              <a:rPr lang="en-US" dirty="0" err="1"/>
              <a:t>ULMFit</a:t>
            </a:r>
            <a:r>
              <a:rPr lang="en-US" dirty="0"/>
              <a:t>: Language Model Fine Tuning</a:t>
            </a:r>
          </a:p>
          <a:p>
            <a:pPr lvl="1"/>
            <a:r>
              <a:rPr lang="en-US" dirty="0" err="1"/>
              <a:t>ELMo</a:t>
            </a:r>
            <a:r>
              <a:rPr lang="en-US" dirty="0"/>
              <a:t>: Contextualized word representations</a:t>
            </a:r>
          </a:p>
          <a:p>
            <a:pPr lvl="1"/>
            <a:r>
              <a:rPr lang="en-US" dirty="0"/>
              <a:t>BERT:  Bidirectional embeddings with attention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020F2A-E0EC-46C0-83DF-1260DE4CE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512746"/>
              </p:ext>
            </p:extLst>
          </p:nvPr>
        </p:nvGraphicFramePr>
        <p:xfrm>
          <a:off x="7020012" y="1311425"/>
          <a:ext cx="492058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194">
                  <a:extLst>
                    <a:ext uri="{9D8B030D-6E8A-4147-A177-3AD203B41FA5}">
                      <a16:colId xmlns:a16="http://schemas.microsoft.com/office/drawing/2014/main" val="2726063006"/>
                    </a:ext>
                  </a:extLst>
                </a:gridCol>
                <a:gridCol w="1640194">
                  <a:extLst>
                    <a:ext uri="{9D8B030D-6E8A-4147-A177-3AD203B41FA5}">
                      <a16:colId xmlns:a16="http://schemas.microsoft.com/office/drawing/2014/main" val="3659134339"/>
                    </a:ext>
                  </a:extLst>
                </a:gridCol>
                <a:gridCol w="1640194">
                  <a:extLst>
                    <a:ext uri="{9D8B030D-6E8A-4147-A177-3AD203B41FA5}">
                      <a16:colId xmlns:a16="http://schemas.microsoft.com/office/drawing/2014/main" val="35601059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Training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862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Doc2Vec + 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671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CNN + Pre Trained W2Vec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Tesla V100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853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AWD-LSTM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Tesla V100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10-15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88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400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B31E-C286-4094-8914-15916BDA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FF6D4-09E4-4264-936B-4171F8B00AC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6400" y="1066802"/>
            <a:ext cx="11379200" cy="4431983"/>
          </a:xfrm>
        </p:spPr>
        <p:txBody>
          <a:bodyPr/>
          <a:lstStyle/>
          <a:p>
            <a:r>
              <a:rPr lang="en-US" b="0" dirty="0"/>
              <a:t>There is no substitute for (at least some) ground truth!</a:t>
            </a:r>
          </a:p>
          <a:p>
            <a:pPr marL="0" indent="0">
              <a:buNone/>
            </a:pPr>
            <a:endParaRPr lang="en-US" b="0" dirty="0">
              <a:sym typeface="Wingdings" panose="05000000000000000000" pitchFamily="2" charset="2"/>
            </a:endParaRPr>
          </a:p>
          <a:p>
            <a:r>
              <a:rPr lang="en-US" b="0" dirty="0">
                <a:sym typeface="Wingdings" panose="05000000000000000000" pitchFamily="2" charset="2"/>
              </a:rPr>
              <a:t>Break down ML problems into accomplishable steps</a:t>
            </a:r>
          </a:p>
          <a:p>
            <a:pPr marL="0" indent="0">
              <a:buNone/>
            </a:pPr>
            <a:endParaRPr lang="en-US" b="0" dirty="0"/>
          </a:p>
          <a:p>
            <a:r>
              <a:rPr lang="en-US" b="0" dirty="0"/>
              <a:t>Custom models are difficult to tune maintain</a:t>
            </a:r>
          </a:p>
          <a:p>
            <a:pPr lvl="1"/>
            <a:r>
              <a:rPr lang="en-US" dirty="0"/>
              <a:t>Cleaning is more likely to improve performance than tuning</a:t>
            </a:r>
          </a:p>
          <a:p>
            <a:pPr lvl="1"/>
            <a:r>
              <a:rPr lang="en-US" b="0" dirty="0"/>
              <a:t>Non deterministic</a:t>
            </a:r>
          </a:p>
          <a:p>
            <a:endParaRPr lang="en-US" b="0" dirty="0"/>
          </a:p>
          <a:p>
            <a:r>
              <a:rPr lang="en-US" b="0" dirty="0"/>
              <a:t>Buy vs Build:</a:t>
            </a:r>
          </a:p>
          <a:p>
            <a:pPr lvl="1"/>
            <a:r>
              <a:rPr lang="en-US" dirty="0"/>
              <a:t>Snorkel</a:t>
            </a:r>
          </a:p>
          <a:p>
            <a:pPr lvl="2"/>
            <a:r>
              <a:rPr lang="en-US" dirty="0"/>
              <a:t>Weak supervision</a:t>
            </a:r>
          </a:p>
          <a:p>
            <a:pPr lvl="1"/>
            <a:r>
              <a:rPr lang="en-US" b="0" dirty="0"/>
              <a:t>Prodigy</a:t>
            </a:r>
          </a:p>
          <a:p>
            <a:pPr marL="511175" lvl="2" indent="0">
              <a:buNone/>
            </a:pPr>
            <a:endParaRPr lang="en-US" b="0" dirty="0"/>
          </a:p>
          <a:p>
            <a:r>
              <a:rPr lang="en-US" b="0" dirty="0"/>
              <a:t>Does your training set already exist?</a:t>
            </a:r>
          </a:p>
          <a:p>
            <a:endParaRPr lang="en-US" b="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9767D-ACD2-4E26-BE28-FA02F737E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281" y="1228245"/>
            <a:ext cx="4607769" cy="30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90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75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FDFC-5243-4ADB-B3DF-1703885C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How Do You Define Risk?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A595B8-0160-47B2-914F-9FAF282F06DA}"/>
              </a:ext>
            </a:extLst>
          </p:cNvPr>
          <p:cNvCxnSpPr>
            <a:cxnSpLocks/>
          </p:cNvCxnSpPr>
          <p:nvPr/>
        </p:nvCxnSpPr>
        <p:spPr bwMode="auto">
          <a:xfrm>
            <a:off x="3309461" y="4682062"/>
            <a:ext cx="1710492" cy="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F2C5C0-715C-42BC-A5F5-548ADFAFC01A}"/>
              </a:ext>
            </a:extLst>
          </p:cNvPr>
          <p:cNvCxnSpPr>
            <a:cxnSpLocks/>
          </p:cNvCxnSpPr>
          <p:nvPr/>
        </p:nvCxnSpPr>
        <p:spPr bwMode="auto">
          <a:xfrm>
            <a:off x="4164707" y="2685440"/>
            <a:ext cx="1337814" cy="1185714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5AF0FE-9BA9-4BF4-827E-BB9025880BBC}"/>
              </a:ext>
            </a:extLst>
          </p:cNvPr>
          <p:cNvCxnSpPr>
            <a:cxnSpLocks/>
          </p:cNvCxnSpPr>
          <p:nvPr/>
        </p:nvCxnSpPr>
        <p:spPr bwMode="auto">
          <a:xfrm flipH="1">
            <a:off x="6773617" y="2693483"/>
            <a:ext cx="1072975" cy="1185714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041F5B-A9D1-4D48-A6DA-85A0179BE06C}"/>
              </a:ext>
            </a:extLst>
          </p:cNvPr>
          <p:cNvSpPr txBox="1"/>
          <p:nvPr/>
        </p:nvSpPr>
        <p:spPr>
          <a:xfrm>
            <a:off x="1500620" y="5069713"/>
            <a:ext cx="2279213" cy="576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Categorization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E1F3C8-2EBE-4B4B-9767-527F69C39607}"/>
              </a:ext>
            </a:extLst>
          </p:cNvPr>
          <p:cNvSpPr txBox="1"/>
          <p:nvPr/>
        </p:nvSpPr>
        <p:spPr>
          <a:xfrm>
            <a:off x="3068475" y="2175938"/>
            <a:ext cx="2675628" cy="57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Relevance To LM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30CA0A-62FD-4383-8D39-97F3350622DA}"/>
              </a:ext>
            </a:extLst>
          </p:cNvPr>
          <p:cNvSpPr txBox="1"/>
          <p:nvPr/>
        </p:nvSpPr>
        <p:spPr>
          <a:xfrm>
            <a:off x="7374288" y="2004372"/>
            <a:ext cx="212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Predictive Models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0358AA-EE8F-4CA6-B47F-F9C836052CCC}"/>
              </a:ext>
            </a:extLst>
          </p:cNvPr>
          <p:cNvSpPr txBox="1"/>
          <p:nvPr/>
        </p:nvSpPr>
        <p:spPr>
          <a:xfrm>
            <a:off x="9035722" y="4565515"/>
            <a:ext cx="2121904" cy="1008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Supply Chain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Knowledge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704130A-2FC8-4225-B154-3886A41D36D4}"/>
              </a:ext>
            </a:extLst>
          </p:cNvPr>
          <p:cNvCxnSpPr>
            <a:cxnSpLocks/>
          </p:cNvCxnSpPr>
          <p:nvPr/>
        </p:nvCxnSpPr>
        <p:spPr bwMode="auto">
          <a:xfrm flipH="1">
            <a:off x="7146419" y="4703131"/>
            <a:ext cx="1710493" cy="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Graphic 6" descr="Open Folder">
            <a:extLst>
              <a:ext uri="{FF2B5EF4-FFF2-40B4-BE49-F238E27FC236}">
                <a16:creationId xmlns:a16="http://schemas.microsoft.com/office/drawing/2014/main" id="{7B3ADAD7-1AEC-44F8-A48D-B96D5DCDA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3468" y="3667833"/>
            <a:ext cx="1548033" cy="1772039"/>
          </a:xfrm>
          <a:prstGeom prst="rect">
            <a:avLst/>
          </a:prstGeom>
        </p:spPr>
      </p:pic>
      <p:pic>
        <p:nvPicPr>
          <p:cNvPr id="11" name="Graphic 10" descr="Eye">
            <a:extLst>
              <a:ext uri="{FF2B5EF4-FFF2-40B4-BE49-F238E27FC236}">
                <a16:creationId xmlns:a16="http://schemas.microsoft.com/office/drawing/2014/main" id="{BAACA7D2-3EFF-4A0A-A952-04E8DADD5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8215" y="982494"/>
            <a:ext cx="1246290" cy="1426633"/>
          </a:xfrm>
          <a:prstGeom prst="rect">
            <a:avLst/>
          </a:prstGeom>
        </p:spPr>
      </p:pic>
      <p:pic>
        <p:nvPicPr>
          <p:cNvPr id="16" name="Graphic 15" descr="Team">
            <a:extLst>
              <a:ext uri="{FF2B5EF4-FFF2-40B4-BE49-F238E27FC236}">
                <a16:creationId xmlns:a16="http://schemas.microsoft.com/office/drawing/2014/main" id="{4EF46606-85A4-4321-84CE-A6DBD98DE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93814" y="3538096"/>
            <a:ext cx="1005719" cy="1151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757DD4-337C-4B03-98AE-9F6B146CAEA7}"/>
              </a:ext>
            </a:extLst>
          </p:cNvPr>
          <p:cNvSpPr txBox="1"/>
          <p:nvPr/>
        </p:nvSpPr>
        <p:spPr>
          <a:xfrm>
            <a:off x="5816627" y="5178262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Risk</a:t>
            </a:r>
          </a:p>
        </p:txBody>
      </p:sp>
      <p:pic>
        <p:nvPicPr>
          <p:cNvPr id="52" name="Graphic 51" descr="Warning">
            <a:extLst>
              <a:ext uri="{FF2B5EF4-FFF2-40B4-BE49-F238E27FC236}">
                <a16:creationId xmlns:a16="http://schemas.microsoft.com/office/drawing/2014/main" id="{A5EFC56D-150A-4D2A-B85D-3E8566FEF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2541" y="3142456"/>
            <a:ext cx="2058806" cy="2297416"/>
          </a:xfrm>
          <a:prstGeom prst="rect">
            <a:avLst/>
          </a:prstGeom>
        </p:spPr>
      </p:pic>
      <p:pic>
        <p:nvPicPr>
          <p:cNvPr id="54" name="Graphic 53" descr="Bullseye">
            <a:extLst>
              <a:ext uri="{FF2B5EF4-FFF2-40B4-BE49-F238E27FC236}">
                <a16:creationId xmlns:a16="http://schemas.microsoft.com/office/drawing/2014/main" id="{F0937191-FAC5-47C8-A038-88C0B82363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05991" y="1140760"/>
            <a:ext cx="1035826" cy="11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69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016370-527B-4D3C-A818-080C69108B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273" y="0"/>
            <a:ext cx="11019454" cy="296166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Typical NLP approaches require lots of human labeled training data</a:t>
            </a:r>
          </a:p>
        </p:txBody>
      </p:sp>
      <p:pic>
        <p:nvPicPr>
          <p:cNvPr id="6" name="Graphic 5" descr="Brain in head">
            <a:extLst>
              <a:ext uri="{FF2B5EF4-FFF2-40B4-BE49-F238E27FC236}">
                <a16:creationId xmlns:a16="http://schemas.microsoft.com/office/drawing/2014/main" id="{AC0B5DE0-385F-49A8-AA07-83DAAA4FC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2176" y="2047260"/>
            <a:ext cx="2837916" cy="28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77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179780-4321-4570-B5ED-8B4ED9B5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2" y="230188"/>
            <a:ext cx="11372849" cy="604574"/>
          </a:xfrm>
        </p:spPr>
        <p:txBody>
          <a:bodyPr>
            <a:noAutofit/>
          </a:bodyPr>
          <a:lstStyle/>
          <a:p>
            <a:r>
              <a:rPr lang="en-US" sz="4000" dirty="0"/>
              <a:t>Hybrid Systems</a:t>
            </a:r>
          </a:p>
        </p:txBody>
      </p:sp>
      <p:pic>
        <p:nvPicPr>
          <p:cNvPr id="5" name="Content Placeholder 4" descr="Head with gears">
            <a:extLst>
              <a:ext uri="{FF2B5EF4-FFF2-40B4-BE49-F238E27FC236}">
                <a16:creationId xmlns:a16="http://schemas.microsoft.com/office/drawing/2014/main" id="{1074E9D7-6F3C-4DAA-AA22-467FC59CE21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095436" y="2420343"/>
            <a:ext cx="2153500" cy="2153500"/>
          </a:xfrm>
        </p:spPr>
      </p:pic>
      <p:pic>
        <p:nvPicPr>
          <p:cNvPr id="7" name="Graphic 6" descr="Brain in head">
            <a:extLst>
              <a:ext uri="{FF2B5EF4-FFF2-40B4-BE49-F238E27FC236}">
                <a16:creationId xmlns:a16="http://schemas.microsoft.com/office/drawing/2014/main" id="{162D1E10-9035-4C44-9336-9EDAEABEA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3064" y="2352248"/>
            <a:ext cx="2153501" cy="2153501"/>
          </a:xfrm>
          <a:prstGeom prst="rect">
            <a:avLst/>
          </a:prstGeom>
        </p:spPr>
      </p:pic>
      <p:pic>
        <p:nvPicPr>
          <p:cNvPr id="9" name="Graphic 8" descr="Arrow: Slight curve">
            <a:extLst>
              <a:ext uri="{FF2B5EF4-FFF2-40B4-BE49-F238E27FC236}">
                <a16:creationId xmlns:a16="http://schemas.microsoft.com/office/drawing/2014/main" id="{4AD33908-1C2D-4BE4-A26E-9FC3DBD1A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923242" y="3869738"/>
            <a:ext cx="2153500" cy="2153500"/>
          </a:xfrm>
          <a:prstGeom prst="rect">
            <a:avLst/>
          </a:prstGeom>
        </p:spPr>
      </p:pic>
      <p:pic>
        <p:nvPicPr>
          <p:cNvPr id="10" name="Graphic 9" descr="Arrow: Slight curve">
            <a:extLst>
              <a:ext uri="{FF2B5EF4-FFF2-40B4-BE49-F238E27FC236}">
                <a16:creationId xmlns:a16="http://schemas.microsoft.com/office/drawing/2014/main" id="{C0700766-4D5A-4407-933E-7197EDDD4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H="1">
            <a:off x="4923242" y="1461456"/>
            <a:ext cx="2153500" cy="215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E4622C-F582-4A92-8AB2-925EC97C2973}"/>
              </a:ext>
            </a:extLst>
          </p:cNvPr>
          <p:cNvSpPr txBox="1"/>
          <p:nvPr/>
        </p:nvSpPr>
        <p:spPr>
          <a:xfrm>
            <a:off x="1998714" y="1771306"/>
            <a:ext cx="1850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F5E119-79DD-4B6D-9156-07FC8D93FAC2}"/>
              </a:ext>
            </a:extLst>
          </p:cNvPr>
          <p:cNvSpPr txBox="1"/>
          <p:nvPr/>
        </p:nvSpPr>
        <p:spPr>
          <a:xfrm>
            <a:off x="8095436" y="1783575"/>
            <a:ext cx="21804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F567F-CE1D-4DD1-A52C-6B7C4189E127}"/>
              </a:ext>
            </a:extLst>
          </p:cNvPr>
          <p:cNvSpPr txBox="1"/>
          <p:nvPr/>
        </p:nvSpPr>
        <p:spPr>
          <a:xfrm>
            <a:off x="1943064" y="4573843"/>
            <a:ext cx="2221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‘Truth’, Intuition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350314-446F-43FA-8A30-C22795D9A81E}"/>
              </a:ext>
            </a:extLst>
          </p:cNvPr>
          <p:cNvSpPr txBox="1"/>
          <p:nvPr/>
        </p:nvSpPr>
        <p:spPr>
          <a:xfrm>
            <a:off x="8095436" y="4517536"/>
            <a:ext cx="2582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Speed, Consistency</a:t>
            </a:r>
          </a:p>
        </p:txBody>
      </p:sp>
    </p:spTree>
    <p:extLst>
      <p:ext uri="{BB962C8B-B14F-4D97-AF65-F5344CB8AC3E}">
        <p14:creationId xmlns:p14="http://schemas.microsoft.com/office/powerpoint/2010/main" val="4153574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F2E1-855D-4545-8CA7-B95C7F4C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Cold Start Problem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6A8387-77AE-4BC9-A0B9-4A88893A6C23}"/>
              </a:ext>
            </a:extLst>
          </p:cNvPr>
          <p:cNvSpPr txBox="1"/>
          <p:nvPr/>
        </p:nvSpPr>
        <p:spPr>
          <a:xfrm>
            <a:off x="1374666" y="813708"/>
            <a:ext cx="9124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bg2"/>
                </a:solidFill>
              </a:rPr>
              <a:t>How do you train a machine learning model with no training data?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43C937-AFDE-46BE-BEE6-CF06EF1FBF12}"/>
              </a:ext>
            </a:extLst>
          </p:cNvPr>
          <p:cNvSpPr txBox="1"/>
          <p:nvPr/>
        </p:nvSpPr>
        <p:spPr>
          <a:xfrm>
            <a:off x="8924017" y="3244334"/>
            <a:ext cx="3042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2"/>
                </a:solidFill>
              </a:rPr>
              <a:t>Hybrid Rules/Machine L</a:t>
            </a:r>
            <a:r>
              <a:rPr lang="en-US" sz="1600" dirty="0">
                <a:solidFill>
                  <a:schemeClr val="bg2"/>
                </a:solidFill>
              </a:rPr>
              <a:t>earning</a:t>
            </a:r>
            <a:endParaRPr lang="en-US" sz="1600" b="0" dirty="0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B8FF7E-1D17-41F9-B87A-7FAA9F772657}"/>
              </a:ext>
            </a:extLst>
          </p:cNvPr>
          <p:cNvSpPr/>
          <p:nvPr/>
        </p:nvSpPr>
        <p:spPr>
          <a:xfrm>
            <a:off x="2409971" y="5674960"/>
            <a:ext cx="2659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Use Pre Trained Models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BE806D-C7BA-4CAE-ACE6-FE28409ADDA2}"/>
              </a:ext>
            </a:extLst>
          </p:cNvPr>
          <p:cNvSpPr/>
          <p:nvPr/>
        </p:nvSpPr>
        <p:spPr>
          <a:xfrm>
            <a:off x="7327446" y="5827964"/>
            <a:ext cx="2454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Creative Training Sets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4B0C6E-657B-48CA-8823-B6B2DD9DC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25" y="1346959"/>
            <a:ext cx="3889096" cy="2591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phic 12" descr="Head with Gears">
            <a:extLst>
              <a:ext uri="{FF2B5EF4-FFF2-40B4-BE49-F238E27FC236}">
                <a16:creationId xmlns:a16="http://schemas.microsoft.com/office/drawing/2014/main" id="{5124642F-0A63-4FEA-922D-1B2AD58E5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0166" y="1834004"/>
            <a:ext cx="1433410" cy="1433410"/>
          </a:xfrm>
          <a:prstGeom prst="rect">
            <a:avLst/>
          </a:prstGeom>
        </p:spPr>
      </p:pic>
      <p:pic>
        <p:nvPicPr>
          <p:cNvPr id="6" name="Graphic 5" descr="Checklist">
            <a:extLst>
              <a:ext uri="{FF2B5EF4-FFF2-40B4-BE49-F238E27FC236}">
                <a16:creationId xmlns:a16="http://schemas.microsoft.com/office/drawing/2014/main" id="{47B5F9DB-6B3C-43D4-BE9D-0383BABFA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0728" y="1943008"/>
            <a:ext cx="1215402" cy="1215402"/>
          </a:xfrm>
          <a:prstGeom prst="rect">
            <a:avLst/>
          </a:prstGeom>
        </p:spPr>
      </p:pic>
      <p:pic>
        <p:nvPicPr>
          <p:cNvPr id="9" name="Graphic 8" descr="Lightbulb">
            <a:extLst>
              <a:ext uri="{FF2B5EF4-FFF2-40B4-BE49-F238E27FC236}">
                <a16:creationId xmlns:a16="http://schemas.microsoft.com/office/drawing/2014/main" id="{5F98E300-8D11-42E7-89D2-4EC364E68D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71300" y="4586207"/>
            <a:ext cx="1140637" cy="1140637"/>
          </a:xfrm>
          <a:prstGeom prst="rect">
            <a:avLst/>
          </a:prstGeom>
        </p:spPr>
      </p:pic>
      <p:pic>
        <p:nvPicPr>
          <p:cNvPr id="22" name="Graphic 21" descr="Arrow: Slight curve">
            <a:extLst>
              <a:ext uri="{FF2B5EF4-FFF2-40B4-BE49-F238E27FC236}">
                <a16:creationId xmlns:a16="http://schemas.microsoft.com/office/drawing/2014/main" id="{416B926D-6ED6-470D-9E01-EF94280DA7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46130" y="2155923"/>
            <a:ext cx="766492" cy="766492"/>
          </a:xfrm>
          <a:prstGeom prst="rect">
            <a:avLst/>
          </a:prstGeom>
        </p:spPr>
      </p:pic>
      <p:pic>
        <p:nvPicPr>
          <p:cNvPr id="24" name="Graphic 23" descr="Download">
            <a:extLst>
              <a:ext uri="{FF2B5EF4-FFF2-40B4-BE49-F238E27FC236}">
                <a16:creationId xmlns:a16="http://schemas.microsoft.com/office/drawing/2014/main" id="{914A428C-6CB1-49BE-B7C1-C6EFEFF68A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43505" y="4329590"/>
            <a:ext cx="1303679" cy="130367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C96F6F8-6759-4496-B8B4-434609FC590D}"/>
              </a:ext>
            </a:extLst>
          </p:cNvPr>
          <p:cNvSpPr/>
          <p:nvPr/>
        </p:nvSpPr>
        <p:spPr>
          <a:xfrm>
            <a:off x="-1877" y="3524454"/>
            <a:ext cx="3837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Transfer Learning + Active Learning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35DBA1-ACC6-4393-97D4-D61EF3C552EB}"/>
              </a:ext>
            </a:extLst>
          </p:cNvPr>
          <p:cNvGrpSpPr/>
          <p:nvPr/>
        </p:nvGrpSpPr>
        <p:grpSpPr>
          <a:xfrm>
            <a:off x="1007289" y="1694544"/>
            <a:ext cx="1550155" cy="1888344"/>
            <a:chOff x="6121551" y="4743598"/>
            <a:chExt cx="1055927" cy="1389334"/>
          </a:xfrm>
        </p:grpSpPr>
        <p:pic>
          <p:nvPicPr>
            <p:cNvPr id="27" name="Graphic 26" descr="Arrow: Counterclockwise curve">
              <a:extLst>
                <a:ext uri="{FF2B5EF4-FFF2-40B4-BE49-F238E27FC236}">
                  <a16:creationId xmlns:a16="http://schemas.microsoft.com/office/drawing/2014/main" id="{A7A8B0E1-0422-4896-B354-0455ADFE2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542092" y="5107413"/>
              <a:ext cx="635386" cy="635386"/>
            </a:xfrm>
            <a:prstGeom prst="rect">
              <a:avLst/>
            </a:prstGeom>
          </p:spPr>
        </p:pic>
        <p:pic>
          <p:nvPicPr>
            <p:cNvPr id="28" name="Graphic 27" descr="Gears">
              <a:extLst>
                <a:ext uri="{FF2B5EF4-FFF2-40B4-BE49-F238E27FC236}">
                  <a16:creationId xmlns:a16="http://schemas.microsoft.com/office/drawing/2014/main" id="{1633247D-CC69-429C-ADD1-24F05AD21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87372" y="4743598"/>
              <a:ext cx="598346" cy="598346"/>
            </a:xfrm>
            <a:prstGeom prst="rect">
              <a:avLst/>
            </a:prstGeom>
          </p:spPr>
        </p:pic>
        <p:pic>
          <p:nvPicPr>
            <p:cNvPr id="29" name="Graphic 28" descr="User">
              <a:extLst>
                <a:ext uri="{FF2B5EF4-FFF2-40B4-BE49-F238E27FC236}">
                  <a16:creationId xmlns:a16="http://schemas.microsoft.com/office/drawing/2014/main" id="{D062FBDB-0B50-4762-A76B-9955794F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339091" y="5497546"/>
              <a:ext cx="635386" cy="635386"/>
            </a:xfrm>
            <a:prstGeom prst="rect">
              <a:avLst/>
            </a:prstGeom>
          </p:spPr>
        </p:pic>
        <p:pic>
          <p:nvPicPr>
            <p:cNvPr id="30" name="Graphic 29" descr="Arrow: Counterclockwise curve">
              <a:extLst>
                <a:ext uri="{FF2B5EF4-FFF2-40B4-BE49-F238E27FC236}">
                  <a16:creationId xmlns:a16="http://schemas.microsoft.com/office/drawing/2014/main" id="{56A46F77-1512-4945-8072-96E07BB79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0800000">
              <a:off x="6121551" y="5112973"/>
              <a:ext cx="568933" cy="568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819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DD5F73-DF67-4175-A776-E813FE12C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5DF16F-01EF-464D-BD82-10E85D10C1B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87555" y="3233910"/>
            <a:ext cx="3740428" cy="15541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High precision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Easily written/evaluated by humans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Rigid/Fragile</a:t>
            </a:r>
          </a:p>
        </p:txBody>
      </p:sp>
      <p:pic>
        <p:nvPicPr>
          <p:cNvPr id="8" name="Graphic 7" descr="Checklist">
            <a:extLst>
              <a:ext uri="{FF2B5EF4-FFF2-40B4-BE49-F238E27FC236}">
                <a16:creationId xmlns:a16="http://schemas.microsoft.com/office/drawing/2014/main" id="{F6099C55-20AE-4938-95BE-98C9B242E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7082" y="1686719"/>
            <a:ext cx="1547191" cy="1547191"/>
          </a:xfrm>
          <a:prstGeom prst="rect">
            <a:avLst/>
          </a:prstGeom>
        </p:spPr>
      </p:pic>
      <p:pic>
        <p:nvPicPr>
          <p:cNvPr id="10" name="Graphic 9" descr="Gears">
            <a:extLst>
              <a:ext uri="{FF2B5EF4-FFF2-40B4-BE49-F238E27FC236}">
                <a16:creationId xmlns:a16="http://schemas.microsoft.com/office/drawing/2014/main" id="{1E37D5E3-EC0C-4EC8-953C-81EA927C1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25561" y="1686719"/>
            <a:ext cx="1392530" cy="1392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7D29E0-AD4A-4342-9E39-F196FBE16AEF}"/>
              </a:ext>
            </a:extLst>
          </p:cNvPr>
          <p:cNvSpPr txBox="1"/>
          <p:nvPr/>
        </p:nvSpPr>
        <p:spPr>
          <a:xfrm>
            <a:off x="7756021" y="1215641"/>
            <a:ext cx="3167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Machine Learning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E0A64B-B400-4E83-A610-80B14FAB681D}"/>
              </a:ext>
            </a:extLst>
          </p:cNvPr>
          <p:cNvSpPr txBox="1"/>
          <p:nvPr/>
        </p:nvSpPr>
        <p:spPr>
          <a:xfrm>
            <a:off x="1332827" y="1215641"/>
            <a:ext cx="2555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Rule/Heuristic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5E449A3-363D-43E8-B9BF-6B2BA611D39A}"/>
              </a:ext>
            </a:extLst>
          </p:cNvPr>
          <p:cNvSpPr txBox="1">
            <a:spLocks/>
          </p:cNvSpPr>
          <p:nvPr/>
        </p:nvSpPr>
        <p:spPr>
          <a:xfrm>
            <a:off x="8090641" y="3102820"/>
            <a:ext cx="3740428" cy="1554168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3666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3666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3666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3666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3666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Can Generalize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Probabilistic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Requires hand labeled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8BAE19-A32A-41C8-AFEF-EF21F43221E9}"/>
              </a:ext>
            </a:extLst>
          </p:cNvPr>
          <p:cNvSpPr txBox="1"/>
          <p:nvPr/>
        </p:nvSpPr>
        <p:spPr>
          <a:xfrm>
            <a:off x="5441141" y="2059818"/>
            <a:ext cx="654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623528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DD5F73-DF67-4175-A776-E813FE12C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pic>
        <p:nvPicPr>
          <p:cNvPr id="8" name="Graphic 7" descr="Checklist">
            <a:extLst>
              <a:ext uri="{FF2B5EF4-FFF2-40B4-BE49-F238E27FC236}">
                <a16:creationId xmlns:a16="http://schemas.microsoft.com/office/drawing/2014/main" id="{F6099C55-20AE-4938-95BE-98C9B242E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7082" y="1686719"/>
            <a:ext cx="1547191" cy="1547191"/>
          </a:xfrm>
          <a:prstGeom prst="rect">
            <a:avLst/>
          </a:prstGeom>
        </p:spPr>
      </p:pic>
      <p:pic>
        <p:nvPicPr>
          <p:cNvPr id="10" name="Graphic 9" descr="Gears">
            <a:extLst>
              <a:ext uri="{FF2B5EF4-FFF2-40B4-BE49-F238E27FC236}">
                <a16:creationId xmlns:a16="http://schemas.microsoft.com/office/drawing/2014/main" id="{1E37D5E3-EC0C-4EC8-953C-81EA927C1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25561" y="1686719"/>
            <a:ext cx="1392530" cy="1392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7D29E0-AD4A-4342-9E39-F196FBE16AEF}"/>
              </a:ext>
            </a:extLst>
          </p:cNvPr>
          <p:cNvSpPr txBox="1"/>
          <p:nvPr/>
        </p:nvSpPr>
        <p:spPr>
          <a:xfrm>
            <a:off x="7756021" y="1215641"/>
            <a:ext cx="3167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Machine Learning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E0A64B-B400-4E83-A610-80B14FAB681D}"/>
              </a:ext>
            </a:extLst>
          </p:cNvPr>
          <p:cNvSpPr txBox="1"/>
          <p:nvPr/>
        </p:nvSpPr>
        <p:spPr>
          <a:xfrm>
            <a:off x="1332827" y="1215641"/>
            <a:ext cx="2555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Rule/Heuristic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FEAE32C-BB46-4D15-A8C7-A514AAE29FC1}"/>
              </a:ext>
            </a:extLst>
          </p:cNvPr>
          <p:cNvSpPr/>
          <p:nvPr/>
        </p:nvSpPr>
        <p:spPr>
          <a:xfrm>
            <a:off x="4013036" y="2101706"/>
            <a:ext cx="3924734" cy="584775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E8BAED-A5FD-40E4-BAF1-91B86FC95BEC}"/>
              </a:ext>
            </a:extLst>
          </p:cNvPr>
          <p:cNvSpPr txBox="1"/>
          <p:nvPr/>
        </p:nvSpPr>
        <p:spPr>
          <a:xfrm>
            <a:off x="4441832" y="2572451"/>
            <a:ext cx="2906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Feed rules-based labels to ML Model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A817F47-DF01-49F3-B2AE-5908DABAB8C4}"/>
              </a:ext>
            </a:extLst>
          </p:cNvPr>
          <p:cNvSpPr/>
          <p:nvPr/>
        </p:nvSpPr>
        <p:spPr>
          <a:xfrm rot="5400000">
            <a:off x="8422066" y="3619573"/>
            <a:ext cx="1355754" cy="5844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84C626-1077-4084-B2FF-203843A9107D}"/>
              </a:ext>
            </a:extLst>
          </p:cNvPr>
          <p:cNvSpPr txBox="1"/>
          <p:nvPr/>
        </p:nvSpPr>
        <p:spPr>
          <a:xfrm>
            <a:off x="8117992" y="4589664"/>
            <a:ext cx="1963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 Model will just memorize rules</a:t>
            </a:r>
          </a:p>
        </p:txBody>
      </p:sp>
    </p:spTree>
    <p:extLst>
      <p:ext uri="{BB962C8B-B14F-4D97-AF65-F5344CB8AC3E}">
        <p14:creationId xmlns:p14="http://schemas.microsoft.com/office/powerpoint/2010/main" val="400989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19_Corporate Presentation">
  <a:themeElements>
    <a:clrScheme name="Custom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632423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>
            <a:lumMod val="75000"/>
          </a:schemeClr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38100" cap="sq" cmpd="sng" algn="ctr">
          <a:solidFill>
            <a:schemeClr val="tx1">
              <a:lumMod val="85000"/>
            </a:schemeClr>
          </a:solidFill>
          <a:prstDash val="solid"/>
          <a:miter lim="800000"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600" b="0" dirty="0" smtClean="0">
            <a:solidFill>
              <a:schemeClr val="bg2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0000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AAA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6699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B8C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ckheed Martin PowerPoint_2018_Blue-Title2" id="{FF18C928-1474-A540-8A09-1C36D92B1F60}" vid="{5E11714D-AF48-9E40-8241-CE818B50FA0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8df86f-089b-4295-8a7f-f9b4caf69af8">
      <Value>13</Value>
      <Value>12</Value>
      <Value>11</Value>
    </TaxCatchAll>
    <SIPLabel_Specialty xmlns="3e8df86f-089b-4295-8a7f-f9b4caf69af8"/>
    <SIPLabel_TPPI xmlns="3e8df86f-089b-4295-8a7f-f9b4caf69af8" xsi:nil="true"/>
    <TaxKeywordTaxHTField xmlns="3e8df86f-089b-4295-8a7f-f9b4caf69af8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</Terms>
    </TaxKeywordTaxHTField>
    <SIPLabel_OCI xmlns="3e8df86f-089b-4295-8a7f-f9b4caf69af8" xsi:nil="true"/>
    <SIPLabel_ECICountry xmlns="3e8df86f-089b-4295-8a7f-f9b4caf69af8"/>
    <SIPLabel xmlns="3e8df86f-089b-4295-8a7f-f9b4caf69af8">
      <Value>Lockheed Martin Proprietary Information (LMPI)</Value>
    </SIPLabel>
    <DoDelete xmlns="6872996e-5106-4623-b356-d3a04fcd5a60">false</DoDelete>
    <AgendaId xmlns="6872996e-5106-4623-b356-d3a04fcd5a60">952</AgendaId>
    <ConferenceId xmlns="6872996e-5106-4623-b356-d3a04fcd5a60">72</ConferenceI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C4C5491A09C840B240BAF8ABF5C8EB" ma:contentTypeVersion="14" ma:contentTypeDescription="Create a new document." ma:contentTypeScope="" ma:versionID="e1693778d91151a50c84e378d0da1de1">
  <xsd:schema xmlns:xsd="http://www.w3.org/2001/XMLSchema" xmlns:xs="http://www.w3.org/2001/XMLSchema" xmlns:p="http://schemas.microsoft.com/office/2006/metadata/properties" xmlns:ns2="3e8df86f-089b-4295-8a7f-f9b4caf69af8" xmlns:ns3="6872996e-5106-4623-b356-d3a04fcd5a60" targetNamespace="http://schemas.microsoft.com/office/2006/metadata/properties" ma:root="true" ma:fieldsID="f7a787aa791afcee5af3e031df9155a7" ns2:_="" ns3:_="">
    <xsd:import namespace="3e8df86f-089b-4295-8a7f-f9b4caf69af8"/>
    <xsd:import namespace="6872996e-5106-4623-b356-d3a04fcd5a60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ConferenceId" minOccurs="0"/>
                <xsd:element ref="ns3:AgendaId" minOccurs="0"/>
                <xsd:element ref="ns3:DoDelete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8df86f-089b-4295-8a7f-f9b4caf69af8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b5062533-d384-4c72-8227-5cb238ae09eb}" ma:internalName="TaxCatchAll" ma:showField="CatchAllData" ma:web="3e8df86f-089b-4295-8a7f-f9b4caf69a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4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5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6" nillable="true" ma:displayName="Organizational Conflict of Interest" ma:internalName="SIPLabel_OCI">
      <xsd:simpleType>
        <xsd:restriction base="dms:Text"/>
      </xsd:simpleType>
    </xsd:element>
    <xsd:element name="SIPLabel_TPPI" ma:index="17" nillable="true" ma:displayName="Third Party" ma:internalName="SIPLabel_TPPI">
      <xsd:simpleType>
        <xsd:restriction base="dms:Text"/>
      </xsd:simpleType>
    </xsd:element>
    <xsd:element name="SIPLabel_Specialty" ma:index="18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72996e-5106-4623-b356-d3a04fcd5a60" elementFormDefault="qualified">
    <xsd:import namespace="http://schemas.microsoft.com/office/2006/documentManagement/types"/>
    <xsd:import namespace="http://schemas.microsoft.com/office/infopath/2007/PartnerControls"/>
    <xsd:element name="ConferenceId" ma:index="11" nillable="true" ma:displayName="Conference ID" ma:internalName="ConferenceId">
      <xsd:simpleType>
        <xsd:restriction base="dms:Text"/>
      </xsd:simpleType>
    </xsd:element>
    <xsd:element name="AgendaId" ma:index="12" nillable="true" ma:displayName="Agenda ID" ma:internalName="AgendaId">
      <xsd:simpleType>
        <xsd:restriction base="dms:Text"/>
      </xsd:simpleType>
    </xsd:element>
    <xsd:element name="DoDelete" ma:index="13" nillable="true" ma:displayName="DoDelete" ma:internalName="DoDelet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99D200-8C76-4381-B149-0ABAA83066DA}">
  <ds:schemaRefs>
    <ds:schemaRef ds:uri="http://purl.org/dc/elements/1.1/"/>
    <ds:schemaRef ds:uri="6872996e-5106-4623-b356-d3a04fcd5a60"/>
    <ds:schemaRef ds:uri="http://schemas.microsoft.com/office/2006/documentManagement/types"/>
    <ds:schemaRef ds:uri="http://schemas.microsoft.com/office/infopath/2007/PartnerControls"/>
    <ds:schemaRef ds:uri="3e8df86f-089b-4295-8a7f-f9b4caf69af8"/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064527-6DDB-4C09-BDE7-12D9636875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8df86f-089b-4295-8a7f-f9b4caf69af8"/>
    <ds:schemaRef ds:uri="6872996e-5106-4623-b356-d3a04fcd5a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25988</TotalTime>
  <Words>1574</Words>
  <Application>Microsoft Office PowerPoint</Application>
  <PresentationFormat>Widescreen</PresentationFormat>
  <Paragraphs>319</Paragraphs>
  <Slides>36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ＭＳ Ｐゴシック</vt:lpstr>
      <vt:lpstr>Arial</vt:lpstr>
      <vt:lpstr>Arial</vt:lpstr>
      <vt:lpstr>Calibri</vt:lpstr>
      <vt:lpstr>Calibri Light</vt:lpstr>
      <vt:lpstr>knowledge-medium</vt:lpstr>
      <vt:lpstr>Lato</vt:lpstr>
      <vt:lpstr>Lucida Grande</vt:lpstr>
      <vt:lpstr>Times New Roman</vt:lpstr>
      <vt:lpstr>Wingdings</vt:lpstr>
      <vt:lpstr>19_Corporate Presentation</vt:lpstr>
      <vt:lpstr>Office Theme</vt:lpstr>
      <vt:lpstr>NLP From Scratch</vt:lpstr>
      <vt:lpstr>PowerPoint Presentation</vt:lpstr>
      <vt:lpstr>PowerPoint Presentation</vt:lpstr>
      <vt:lpstr>How Do You Define Risk?</vt:lpstr>
      <vt:lpstr>PowerPoint Presentation</vt:lpstr>
      <vt:lpstr>Hybrid Systems</vt:lpstr>
      <vt:lpstr>Cold Start Problem</vt:lpstr>
      <vt:lpstr>Weak Supervision</vt:lpstr>
      <vt:lpstr>Weak Supervision</vt:lpstr>
      <vt:lpstr>Weak Supervision</vt:lpstr>
      <vt:lpstr>Example Rule: Merger and Acquisition Using spaCy</vt:lpstr>
      <vt:lpstr>Example Model: WV Pre-Training + CNN</vt:lpstr>
      <vt:lpstr>Weakly Supervised Learning: Performance</vt:lpstr>
      <vt:lpstr>Custom Named Entity Recognition (NER) Model</vt:lpstr>
      <vt:lpstr>Custom NER Model using SpaCy</vt:lpstr>
      <vt:lpstr>Custom NER Model using SpaCy</vt:lpstr>
      <vt:lpstr>Custom NER Model using SpaCy</vt:lpstr>
      <vt:lpstr>Custom NER Model using SpaCy</vt:lpstr>
      <vt:lpstr>Custom NER Model using SpaCy</vt:lpstr>
      <vt:lpstr>Custom NER Model using SpaCy</vt:lpstr>
      <vt:lpstr>Real Results:</vt:lpstr>
      <vt:lpstr>Creative Training Sets</vt:lpstr>
      <vt:lpstr>Models Learn Obvious Features</vt:lpstr>
      <vt:lpstr>How do you collect ground truth?</vt:lpstr>
      <vt:lpstr>Active Learning: Relevance + Classification</vt:lpstr>
      <vt:lpstr>Adversarial Sampling</vt:lpstr>
      <vt:lpstr>‘Elbow’ Sampling</vt:lpstr>
      <vt:lpstr>Elbow Sampling Results</vt:lpstr>
      <vt:lpstr>Capture Human Ground Truth as Part of Process</vt:lpstr>
      <vt:lpstr>Active Learning: Relevance + Classification</vt:lpstr>
      <vt:lpstr>Transfer Learning for NLP 1.0: Pre Trained Word Vectors</vt:lpstr>
      <vt:lpstr>CNN + Word2Vec Issues</vt:lpstr>
      <vt:lpstr>Transfer Learning 2.0: Language Model Pre Training</vt:lpstr>
      <vt:lpstr>Our Experience W/ Language Modeling</vt:lpstr>
      <vt:lpstr>Conclusions</vt:lpstr>
      <vt:lpstr>PowerPoint Presentation</vt:lpstr>
    </vt:vector>
  </TitlesOfParts>
  <Company>Lockheed 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supplier_intel_Spark 2018_7_19.pptx</dc:title>
  <dc:creator>Miles, Jean E (US)</dc:creator>
  <cp:keywords>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, template; Official; PowerPoint</cp:keywords>
  <cp:lastModifiedBy>Norris Heintzelman</cp:lastModifiedBy>
  <cp:revision>377</cp:revision>
  <dcterms:created xsi:type="dcterms:W3CDTF">2017-06-29T19:00:07Z</dcterms:created>
  <dcterms:modified xsi:type="dcterms:W3CDTF">2019-03-28T12:41:18Z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0x01010081C4C5491A09C840B240BAF8ABF5C8EB</vt:lpwstr>
  </property>
  <property fmtid="{D5CDD505-2E9C-101B-9397-08002B2CF9AE}" pid="3" name="Enterprise Keywords">
    <vt:lpwstr>13;#Official|cf27d6ae-165f-4fd4-82df-b359670c06e5;#12;#template|aa6d2b24-3068-464c-b8a1-9c0912f06071;#11;#PowerPoint|fdd97a65-f75e-49d0-985b-95654da0a884</vt:lpwstr>
  </property>
  <property fmtid="{D5CDD505-2E9C-101B-9397-08002B2CF9AE}" pid="4" name="sip_cache_lock_id">
    <vt:lpwstr>2564636517141340000000</vt:lpwstr>
  </property>
  <property fmtid="{D5CDD505-2E9C-101B-9397-08002B2CF9AE}" pid="5" name="lmss_lock_sip_cache">
    <vt:lpwstr>;#Lockheed Martin Proprietary Information (LMPI);#~#~#~#~#</vt:lpwstr>
  </property>
  <property fmtid="{D5CDD505-2E9C-101B-9397-08002B2CF9AE}" pid="6" name="office_lock_sip_cache">
    <vt:lpwstr>;#Lockheed Martin Proprietary Information (LMPI);#~#~#~#~#</vt:lpwstr>
  </property>
  <property fmtid="{D5CDD505-2E9C-101B-9397-08002B2CF9AE}" pid="7" name="_CopySource">
    <vt:lpwstr>http://null</vt:lpwstr>
  </property>
  <property fmtid="{D5CDD505-2E9C-101B-9397-08002B2CF9AE}" pid="8" name="checkedProgramsCount">
    <vt:i4>0</vt:i4>
  </property>
  <property fmtid="{D5CDD505-2E9C-101B-9397-08002B2CF9AE}" pid="9" name="LM SIP Document Sensitivity">
    <vt:lpwstr/>
  </property>
  <property fmtid="{D5CDD505-2E9C-101B-9397-08002B2CF9AE}" pid="10" name="Document Author">
    <vt:lpwstr>ACCT04\nheintze</vt:lpwstr>
  </property>
  <property fmtid="{D5CDD505-2E9C-101B-9397-08002B2CF9AE}" pid="11" name="Document Sensitivity">
    <vt:lpwstr>1</vt:lpwstr>
  </property>
  <property fmtid="{D5CDD505-2E9C-101B-9397-08002B2CF9AE}" pid="12" name="ThirdParty">
    <vt:lpwstr/>
  </property>
  <property fmtid="{D5CDD505-2E9C-101B-9397-08002B2CF9AE}" pid="13" name="OCI Restriction">
    <vt:bool>false</vt:bool>
  </property>
  <property fmtid="{D5CDD505-2E9C-101B-9397-08002B2CF9AE}" pid="14" name="OCI Additional Info">
    <vt:lpwstr/>
  </property>
  <property fmtid="{D5CDD505-2E9C-101B-9397-08002B2CF9AE}" pid="15" name="Allow Header Overwrite">
    <vt:bool>true</vt:bool>
  </property>
  <property fmtid="{D5CDD505-2E9C-101B-9397-08002B2CF9AE}" pid="16" name="Allow Footer Overwrite">
    <vt:bool>true</vt:bool>
  </property>
  <property fmtid="{D5CDD505-2E9C-101B-9397-08002B2CF9AE}" pid="17" name="Multiple Selected">
    <vt:lpwstr>-1</vt:lpwstr>
  </property>
  <property fmtid="{D5CDD505-2E9C-101B-9397-08002B2CF9AE}" pid="18" name="SIPLongWording">
    <vt:lpwstr/>
  </property>
  <property fmtid="{D5CDD505-2E9C-101B-9397-08002B2CF9AE}" pid="19" name="ExpCountry">
    <vt:lpwstr/>
  </property>
</Properties>
</file>